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73" r:id="rId3"/>
    <p:sldId id="259" r:id="rId4"/>
    <p:sldId id="260" r:id="rId5"/>
    <p:sldId id="261" r:id="rId6"/>
    <p:sldId id="262" r:id="rId7"/>
    <p:sldId id="270" r:id="rId8"/>
    <p:sldId id="267" r:id="rId9"/>
    <p:sldId id="271" r:id="rId10"/>
    <p:sldId id="266" r:id="rId11"/>
    <p:sldId id="27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7E9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5614" autoAdjust="0"/>
  </p:normalViewPr>
  <p:slideViewPr>
    <p:cSldViewPr>
      <p:cViewPr>
        <p:scale>
          <a:sx n="70" d="100"/>
          <a:sy n="70" d="100"/>
        </p:scale>
        <p:origin x="-1398" y="-10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59A2F5FC-2E1D-42A7-AAF2-085115185C63}" type="datetimeFigureOut">
              <a:rPr lang="en-US"/>
              <a:pPr>
                <a:defRPr/>
              </a:pPr>
              <a:t>4/23/2012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E28A5E4C-1F9C-4225-829E-DFAD21663425}" type="slidenum">
              <a:rPr lang="en-US"/>
              <a:pPr>
                <a:defRPr/>
              </a:pPr>
              <a:t>‹#›</a:t>
            </a:fld>
            <a:endParaRPr lang="en-US" dirty="0"/>
          </a:p>
        </p:txBody>
      </p:sp>
    </p:spTree>
    <p:extLst>
      <p:ext uri="{BB962C8B-B14F-4D97-AF65-F5344CB8AC3E}">
        <p14:creationId xmlns:p14="http://schemas.microsoft.com/office/powerpoint/2010/main" val="37216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FB708FB-BE1F-47FC-9E42-EECEDB179F6A}" type="datetimeFigureOut">
              <a:rPr lang="en-US"/>
              <a:pPr>
                <a:defRPr/>
              </a:pPr>
              <a:t>4/23/2012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9782C3-1A4B-4EB5-8947-8F6B9522A6A8}" type="slidenum">
              <a:rPr lang="en-US"/>
              <a:pPr>
                <a:defRPr/>
              </a:pPr>
              <a:t>‹#›</a:t>
            </a:fld>
            <a:endParaRPr lang="en-US" dirty="0"/>
          </a:p>
        </p:txBody>
      </p:sp>
    </p:spTree>
    <p:extLst>
      <p:ext uri="{BB962C8B-B14F-4D97-AF65-F5344CB8AC3E}">
        <p14:creationId xmlns:p14="http://schemas.microsoft.com/office/powerpoint/2010/main" val="2941439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lacktiemedical.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lacktiemedical.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Login into IPM by accessing the URL </a:t>
            </a:r>
            <a:r>
              <a:rPr lang="en-US" u="sng" dirty="0" smtClean="0">
                <a:hlinkClick r:id="rId3"/>
              </a:rPr>
              <a:t>www.blacktiemedical.com</a:t>
            </a:r>
            <a:r>
              <a:rPr lang="en-US" dirty="0" smtClean="0"/>
              <a:t>. Each vendor is given their own unique username and password. Once the information is entered, click “Login”.</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0B8CB-C03F-4ABA-A355-C22846A92DAD}"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Applying Capitation</a:t>
            </a:r>
            <a:endParaRPr lang="en-US" dirty="0" smtClean="0"/>
          </a:p>
          <a:p>
            <a:pPr eaLnBrk="1" hangingPunct="1">
              <a:spcBef>
                <a:spcPct val="0"/>
              </a:spcBef>
            </a:pPr>
            <a:r>
              <a:rPr lang="en-US" dirty="0" smtClean="0"/>
              <a:t>When groups of products qualify for a capitation, IPM will prompt you with the Cap Catcher Alert. It notifies you the certain products that have been added to the PO may qualify as a capitation. </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E2E52B-A078-4004-B7FB-7A9BD6D0F6DB}"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Applying Capitation</a:t>
            </a:r>
            <a:endParaRPr lang="en-US" dirty="0" smtClean="0"/>
          </a:p>
          <a:p>
            <a:pPr eaLnBrk="1" hangingPunct="1">
              <a:spcBef>
                <a:spcPct val="0"/>
              </a:spcBef>
            </a:pPr>
            <a:r>
              <a:rPr lang="en-US" dirty="0" smtClean="0"/>
              <a:t>When groups of products qualify for a capitation, IPM will prompt you with the Cap Catcher Alert. It notifies you the certain products that have been added to the PO may qualify as a capitation. </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E2E52B-A078-4004-B7FB-7A9BD6D0F6DB}"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Login into IPM by accessing the URL </a:t>
            </a:r>
            <a:r>
              <a:rPr lang="en-US" u="sng" dirty="0" smtClean="0">
                <a:hlinkClick r:id="rId3"/>
              </a:rPr>
              <a:t>www.blacktiemedical.com</a:t>
            </a:r>
            <a:r>
              <a:rPr lang="en-US" dirty="0" smtClean="0"/>
              <a:t>. Each vendor is given their own unique username and password. Once the information is entered, click “Login”.</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0B8CB-C03F-4ABA-A355-C22846A92DAD}"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lgn="just" fontAlgn="auto">
              <a:spcBef>
                <a:spcPts val="0"/>
              </a:spcBef>
              <a:spcAft>
                <a:spcPts val="0"/>
              </a:spcAft>
              <a:defRPr/>
            </a:pPr>
            <a:r>
              <a:rPr lang="en-US" dirty="0" smtClean="0">
                <a:latin typeface="+mn-lt"/>
              </a:rPr>
              <a:t>Once you are logged in, you are directed to the </a:t>
            </a:r>
            <a:r>
              <a:rPr lang="en-US" u="sng" dirty="0" smtClean="0">
                <a:latin typeface="+mn-lt"/>
              </a:rPr>
              <a:t>Overview of Bill-Only PO Activity</a:t>
            </a:r>
            <a:r>
              <a:rPr lang="en-US" dirty="0" smtClean="0">
                <a:latin typeface="+mn-lt"/>
              </a:rPr>
              <a:t> page which shows all pending and completed PO requests for your department. To filter your transactions, you can use the drop down menus in the upper left to dictate the date range , hospital and department that you would like to view.</a:t>
            </a:r>
            <a:endParaRPr lang="en-US" dirty="0">
              <a:latin typeface="+mn-lt"/>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F85C41-1E28-4A49-BFD5-A2C0E00436FE}"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lgn="just" fontAlgn="auto">
              <a:spcBef>
                <a:spcPts val="0"/>
              </a:spcBef>
              <a:spcAft>
                <a:spcPts val="0"/>
              </a:spcAft>
              <a:defRPr/>
            </a:pPr>
            <a:r>
              <a:rPr lang="en-US" b="1" u="sng" dirty="0" smtClean="0">
                <a:latin typeface="+mn-lt"/>
              </a:rPr>
              <a:t>Approving a Bill Only PO Requisition</a:t>
            </a:r>
            <a:endParaRPr lang="en-US" dirty="0" smtClean="0">
              <a:latin typeface="+mn-lt"/>
            </a:endParaRPr>
          </a:p>
          <a:p>
            <a:pPr algn="just" fontAlgn="auto">
              <a:spcBef>
                <a:spcPts val="0"/>
              </a:spcBef>
              <a:spcAft>
                <a:spcPts val="0"/>
              </a:spcAft>
              <a:defRPr/>
            </a:pPr>
            <a:r>
              <a:rPr lang="en-US" dirty="0" smtClean="0">
                <a:latin typeface="+mn-lt"/>
              </a:rPr>
              <a:t>To approve a Bill Only PO, move your cursor over the </a:t>
            </a:r>
            <a:r>
              <a:rPr lang="en-US" i="1" dirty="0" smtClean="0">
                <a:latin typeface="+mn-lt"/>
              </a:rPr>
              <a:t>Purchase Orders</a:t>
            </a:r>
            <a:r>
              <a:rPr lang="en-US" dirty="0" smtClean="0">
                <a:latin typeface="+mn-lt"/>
              </a:rPr>
              <a:t> menu and select </a:t>
            </a:r>
            <a:r>
              <a:rPr lang="en-US" i="1" dirty="0" smtClean="0">
                <a:latin typeface="+mn-lt"/>
              </a:rPr>
              <a:t>View Pending Purchase Orders</a:t>
            </a:r>
            <a:r>
              <a:rPr lang="en-US" dirty="0" smtClean="0">
                <a:latin typeface="+mn-lt"/>
              </a:rPr>
              <a:t>.</a:t>
            </a:r>
            <a:endParaRPr lang="en-US" dirty="0">
              <a:latin typeface="+mn-lt"/>
            </a:endParaRP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90DEB6-E305-41B4-972D-0F5E9748F4C9}"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lgn="just" fontAlgn="auto">
              <a:spcBef>
                <a:spcPts val="0"/>
              </a:spcBef>
              <a:spcAft>
                <a:spcPts val="0"/>
              </a:spcAft>
              <a:defRPr/>
            </a:pPr>
            <a:r>
              <a:rPr lang="en-US" dirty="0" smtClean="0">
                <a:latin typeface="+mn-lt"/>
              </a:rPr>
              <a:t>You have started a new </a:t>
            </a:r>
            <a:r>
              <a:rPr lang="en-US" b="1" u="sng" dirty="0" smtClean="0">
                <a:latin typeface="+mn-lt"/>
              </a:rPr>
              <a:t>PO Requisition For Products</a:t>
            </a:r>
            <a:r>
              <a:rPr lang="en-US" dirty="0" smtClean="0">
                <a:latin typeface="+mn-lt"/>
              </a:rPr>
              <a:t> page. Here you will begin to input some basic information about the case.  Use the drop down menus to populate the appropriate fields. You will notice a lock icon next to the drop down menus.  If you click on the icon, it will default to the selection each time you log into IPM.</a:t>
            </a:r>
            <a:endParaRPr lang="en-US" dirty="0">
              <a:latin typeface="+mn-lt"/>
            </a:endParaRP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30B51-535D-4E64-918F-0BE639616622}"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lgn="just" fontAlgn="auto">
              <a:spcBef>
                <a:spcPts val="0"/>
              </a:spcBef>
              <a:spcAft>
                <a:spcPts val="0"/>
              </a:spcAft>
              <a:defRPr/>
            </a:pPr>
            <a:r>
              <a:rPr lang="en-US" dirty="0" smtClean="0">
                <a:latin typeface="+mn-lt"/>
              </a:rPr>
              <a:t>The </a:t>
            </a:r>
            <a:r>
              <a:rPr lang="en-US" b="1" i="1" dirty="0" smtClean="0">
                <a:latin typeface="+mn-lt"/>
              </a:rPr>
              <a:t>Date of Service </a:t>
            </a:r>
            <a:r>
              <a:rPr lang="en-US" dirty="0" smtClean="0">
                <a:latin typeface="+mn-lt"/>
              </a:rPr>
              <a:t>field is automatically time stamped for the current date that </a:t>
            </a:r>
            <a:r>
              <a:rPr lang="en-US" u="sng" dirty="0" smtClean="0">
                <a:latin typeface="+mn-lt"/>
              </a:rPr>
              <a:t>PO Requisition</a:t>
            </a:r>
            <a:r>
              <a:rPr lang="en-US" dirty="0" smtClean="0">
                <a:latin typeface="+mn-lt"/>
              </a:rPr>
              <a:t> was created. You can enter the Patient Identifier (13 digit Acct #) and hit ENTER/TAB to look up the patient. The </a:t>
            </a:r>
            <a:r>
              <a:rPr lang="en-US" b="1" i="1" dirty="0" smtClean="0">
                <a:latin typeface="+mn-lt"/>
              </a:rPr>
              <a:t>Patient No./Case No.</a:t>
            </a:r>
            <a:r>
              <a:rPr lang="en-US" dirty="0" smtClean="0">
                <a:latin typeface="+mn-lt"/>
              </a:rPr>
              <a:t> field is where you will input the OR Manager Case Number.</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FD8AB-0865-428F-AD8C-C6127B4F8456}"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lgn="just" fontAlgn="auto">
              <a:spcBef>
                <a:spcPts val="0"/>
              </a:spcBef>
              <a:spcAft>
                <a:spcPts val="0"/>
              </a:spcAft>
              <a:defRPr/>
            </a:pPr>
            <a:r>
              <a:rPr lang="en-US" dirty="0" smtClean="0">
                <a:latin typeface="+mn-lt"/>
              </a:rPr>
              <a:t>The </a:t>
            </a:r>
            <a:r>
              <a:rPr lang="en-US" b="1" i="1" dirty="0" smtClean="0">
                <a:latin typeface="+mn-lt"/>
              </a:rPr>
              <a:t>Date of Service </a:t>
            </a:r>
            <a:r>
              <a:rPr lang="en-US" dirty="0" smtClean="0">
                <a:latin typeface="+mn-lt"/>
              </a:rPr>
              <a:t>field is automatically time stamped for the current date that </a:t>
            </a:r>
            <a:r>
              <a:rPr lang="en-US" u="sng" dirty="0" smtClean="0">
                <a:latin typeface="+mn-lt"/>
              </a:rPr>
              <a:t>PO Requisition</a:t>
            </a:r>
            <a:r>
              <a:rPr lang="en-US" dirty="0" smtClean="0">
                <a:latin typeface="+mn-lt"/>
              </a:rPr>
              <a:t> was created. You can enter the Patient Identifier (13 digit Acct #) and hit ENTER/TAB to look up the patient. The </a:t>
            </a:r>
            <a:r>
              <a:rPr lang="en-US" b="1" i="1" dirty="0" smtClean="0">
                <a:latin typeface="+mn-lt"/>
              </a:rPr>
              <a:t>Patient No./Case No.</a:t>
            </a:r>
            <a:r>
              <a:rPr lang="en-US" dirty="0" smtClean="0">
                <a:latin typeface="+mn-lt"/>
              </a:rPr>
              <a:t> field is where you will input the OR Manager Case Number.</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FD8AB-0865-428F-AD8C-C6127B4F8456}"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defRPr/>
            </a:pPr>
            <a:r>
              <a:rPr lang="en-US" sz="1400" b="1" u="sng" dirty="0" smtClean="0">
                <a:ea typeface="Calibri" pitchFamily="34" charset="0"/>
                <a:cs typeface="Times New Roman" pitchFamily="18" charset="0"/>
              </a:rPr>
              <a:t>Adding Product to the PO Requisition</a:t>
            </a:r>
            <a:endParaRPr lang="en-US" sz="1400" dirty="0" smtClean="0"/>
          </a:p>
          <a:p>
            <a:pPr algn="just" eaLnBrk="0" hangingPunct="0">
              <a:defRPr/>
            </a:pPr>
            <a:r>
              <a:rPr lang="en-US" dirty="0" smtClean="0">
                <a:ea typeface="Calibri" pitchFamily="34" charset="0"/>
                <a:cs typeface="Times New Roman" pitchFamily="18" charset="0"/>
              </a:rPr>
              <a:t>After the basic case information has been entered, you can add products that were utilized during the case. In the lower left corner, you will notice a product </a:t>
            </a:r>
            <a:r>
              <a:rPr lang="en-US" b="1" i="1" dirty="0" smtClean="0">
                <a:ea typeface="Calibri" pitchFamily="34" charset="0"/>
                <a:cs typeface="Times New Roman" pitchFamily="18" charset="0"/>
              </a:rPr>
              <a:t>Search</a:t>
            </a:r>
            <a:r>
              <a:rPr lang="en-US" dirty="0" smtClean="0">
                <a:ea typeface="Calibri" pitchFamily="34" charset="0"/>
                <a:cs typeface="Times New Roman" pitchFamily="18" charset="0"/>
              </a:rPr>
              <a:t> box.  Simply enter the catalog number of the first product that was used and then click </a:t>
            </a:r>
            <a:r>
              <a:rPr lang="en-US" b="1" i="1" dirty="0" smtClean="0">
                <a:ea typeface="Calibri" pitchFamily="34" charset="0"/>
                <a:cs typeface="Times New Roman" pitchFamily="18" charset="0"/>
              </a:rPr>
              <a:t>Search</a:t>
            </a:r>
            <a:r>
              <a:rPr lang="en-US" dirty="0" smtClean="0">
                <a:ea typeface="Calibri" pitchFamily="34" charset="0"/>
                <a:cs typeface="Times New Roman" pitchFamily="18" charset="0"/>
              </a:rPr>
              <a:t>.</a:t>
            </a:r>
            <a:endParaRPr lang="en-US" dirty="0" smtClean="0"/>
          </a:p>
        </p:txBody>
      </p:sp>
      <p:sp>
        <p:nvSpPr>
          <p:cNvPr id="4" name="Slide Number Placeholder 3"/>
          <p:cNvSpPr>
            <a:spLocks noGrp="1"/>
          </p:cNvSpPr>
          <p:nvPr>
            <p:ph type="sldNum" sz="quarter" idx="10"/>
          </p:nvPr>
        </p:nvSpPr>
        <p:spPr/>
        <p:txBody>
          <a:bodyPr/>
          <a:lstStyle/>
          <a:p>
            <a:pPr>
              <a:defRPr/>
            </a:pPr>
            <a:fld id="{D99782C3-1A4B-4EB5-8947-8F6B9522A6A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defRPr/>
            </a:pPr>
            <a:r>
              <a:rPr lang="en-US" sz="1400" b="1" u="sng" dirty="0" smtClean="0">
                <a:ea typeface="Calibri" pitchFamily="34" charset="0"/>
                <a:cs typeface="Times New Roman" pitchFamily="18" charset="0"/>
              </a:rPr>
              <a:t>Adding Product to the PO Requisition</a:t>
            </a:r>
            <a:endParaRPr lang="en-US" sz="1400" dirty="0" smtClean="0"/>
          </a:p>
          <a:p>
            <a:pPr algn="just" eaLnBrk="0" hangingPunct="0">
              <a:defRPr/>
            </a:pPr>
            <a:r>
              <a:rPr lang="en-US" dirty="0" smtClean="0">
                <a:ea typeface="Calibri" pitchFamily="34" charset="0"/>
                <a:cs typeface="Times New Roman" pitchFamily="18" charset="0"/>
              </a:rPr>
              <a:t>After the basic case information has been entered, you can add products that were utilized during the case. In the lower left corner, you will notice a product </a:t>
            </a:r>
            <a:r>
              <a:rPr lang="en-US" b="1" i="1" dirty="0" smtClean="0">
                <a:ea typeface="Calibri" pitchFamily="34" charset="0"/>
                <a:cs typeface="Times New Roman" pitchFamily="18" charset="0"/>
              </a:rPr>
              <a:t>Search</a:t>
            </a:r>
            <a:r>
              <a:rPr lang="en-US" dirty="0" smtClean="0">
                <a:ea typeface="Calibri" pitchFamily="34" charset="0"/>
                <a:cs typeface="Times New Roman" pitchFamily="18" charset="0"/>
              </a:rPr>
              <a:t> box.  Simply enter the catalog number of the first product that was used and then click </a:t>
            </a:r>
            <a:r>
              <a:rPr lang="en-US" b="1" i="1" dirty="0" smtClean="0">
                <a:ea typeface="Calibri" pitchFamily="34" charset="0"/>
                <a:cs typeface="Times New Roman" pitchFamily="18" charset="0"/>
              </a:rPr>
              <a:t>Search</a:t>
            </a:r>
            <a:r>
              <a:rPr lang="en-US" dirty="0" smtClean="0">
                <a:ea typeface="Calibri" pitchFamily="34" charset="0"/>
                <a:cs typeface="Times New Roman" pitchFamily="18" charset="0"/>
              </a:rPr>
              <a:t>.</a:t>
            </a:r>
            <a:endParaRPr lang="en-US" dirty="0" smtClean="0"/>
          </a:p>
        </p:txBody>
      </p:sp>
      <p:sp>
        <p:nvSpPr>
          <p:cNvPr id="4" name="Slide Number Placeholder 3"/>
          <p:cNvSpPr>
            <a:spLocks noGrp="1"/>
          </p:cNvSpPr>
          <p:nvPr>
            <p:ph type="sldNum" sz="quarter" idx="10"/>
          </p:nvPr>
        </p:nvSpPr>
        <p:spPr/>
        <p:txBody>
          <a:bodyPr/>
          <a:lstStyle/>
          <a:p>
            <a:pPr>
              <a:defRPr/>
            </a:pPr>
            <a:fld id="{D99782C3-1A4B-4EB5-8947-8F6B9522A6A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MHS Logo (White Background).gif"/>
          <p:cNvPicPr>
            <a:picLocks noChangeAspect="1"/>
          </p:cNvPicPr>
          <p:nvPr userDrawn="1"/>
        </p:nvPicPr>
        <p:blipFill>
          <a:blip r:embed="rId2" cstate="print"/>
          <a:srcRect/>
          <a:stretch>
            <a:fillRect/>
          </a:stretch>
        </p:blipFill>
        <p:spPr bwMode="auto">
          <a:xfrm>
            <a:off x="6400800" y="6124575"/>
            <a:ext cx="2571750" cy="657225"/>
          </a:xfrm>
          <a:prstGeom prst="rect">
            <a:avLst/>
          </a:prstGeom>
          <a:noFill/>
          <a:ln w="9525">
            <a:noFill/>
            <a:miter lim="800000"/>
            <a:headEnd/>
            <a:tailEnd/>
          </a:ln>
        </p:spPr>
      </p:pic>
      <p:pic>
        <p:nvPicPr>
          <p:cNvPr id="5" name="Picture 7" descr="IPM_WebHeader.jpg"/>
          <p:cNvPicPr>
            <a:picLocks noChangeAspect="1"/>
          </p:cNvPicPr>
          <p:nvPr userDrawn="1"/>
        </p:nvPicPr>
        <p:blipFill>
          <a:blip r:embed="rId3" cstate="print"/>
          <a:srcRect/>
          <a:stretch>
            <a:fillRect/>
          </a:stretch>
        </p:blipFill>
        <p:spPr bwMode="auto">
          <a:xfrm>
            <a:off x="0" y="0"/>
            <a:ext cx="9144000" cy="13716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80D5010C-0B59-42A3-B878-CF5FB17689D1}" type="datetimeFigureOut">
              <a:rPr lang="en-US"/>
              <a:pPr>
                <a:defRPr/>
              </a:pPr>
              <a:t>4/23/2012</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AC49E18-6097-4E42-ACF3-25EC8CF2277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A0B17B-910D-48B8-9B7A-39E3428D8B2D}" type="datetimeFigureOut">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FD6C19-D83F-40D5-BF87-A01385573E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B826D2-3D4F-4389-9CBE-B691E0E7341E}" type="datetimeFigureOut">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AD50F6-7692-4150-9AB7-EBCB8C32AE3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PM_WebHeader.jpg"/>
          <p:cNvPicPr>
            <a:picLocks noChangeAspect="1"/>
          </p:cNvPicPr>
          <p:nvPr userDrawn="1"/>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2" name="Title 1"/>
          <p:cNvSpPr>
            <a:spLocks noGrp="1"/>
          </p:cNvSpPr>
          <p:nvPr>
            <p:ph type="title"/>
          </p:nvPr>
        </p:nvSpPr>
        <p:spPr>
          <a:xfrm>
            <a:off x="457200" y="1219200"/>
            <a:ext cx="82296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6FD7C29-FE0C-408F-BFD6-16EF343C46DF}" type="datetimeFigureOut">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A90D7B-757F-4A0D-B568-3EC5E8D47A4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1DAE5C-9CD5-42B4-8B9F-745437E38034}" type="datetimeFigureOut">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47392B-E202-4E50-8745-3F621C1C7D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0727E6-E5C8-45D2-B5A1-A1350711E1A0}" type="datetimeFigureOut">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F2C744-C517-4453-8140-5363E4ABCB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47D255-80B8-49C6-9617-A27831EBC4A0}" type="datetimeFigureOut">
              <a:rPr lang="en-US"/>
              <a:pPr>
                <a:defRPr/>
              </a:pPr>
              <a:t>4/23/2012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A927382-F414-4B94-9591-34F48C2AFE8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PM_WebHeader.jpg"/>
          <p:cNvPicPr>
            <a:picLocks noChangeAspect="1"/>
          </p:cNvPicPr>
          <p:nvPr userDrawn="1"/>
        </p:nvPicPr>
        <p:blipFill>
          <a:blip r:embed="rId2" cstate="print"/>
          <a:srcRect/>
          <a:stretch>
            <a:fillRect/>
          </a:stretch>
        </p:blipFill>
        <p:spPr bwMode="auto">
          <a:xfrm>
            <a:off x="0" y="0"/>
            <a:ext cx="9144000" cy="1371600"/>
          </a:xfrm>
          <a:prstGeom prst="rect">
            <a:avLst/>
          </a:prstGeom>
          <a:noFill/>
          <a:ln w="9525">
            <a:noFill/>
            <a:miter lim="800000"/>
            <a:headEnd/>
            <a:tailEnd/>
          </a:ln>
        </p:spPr>
      </p:pic>
      <p:sp>
        <p:nvSpPr>
          <p:cNvPr id="2" name="Title 1"/>
          <p:cNvSpPr>
            <a:spLocks noGrp="1"/>
          </p:cNvSpPr>
          <p:nvPr>
            <p:ph type="title"/>
          </p:nvPr>
        </p:nvSpPr>
        <p:spPr>
          <a:xfrm>
            <a:off x="457200" y="1143000"/>
            <a:ext cx="8229600" cy="838200"/>
          </a:xfrm>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41AB2E8A-ABE7-4BAA-9405-3129E676BA55}" type="datetimeFigureOut">
              <a:rPr lang="en-US"/>
              <a:pPr>
                <a:defRPr/>
              </a:pPr>
              <a:t>4/23/2012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F0723BA0-632F-4A52-86B0-D9891D81DB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119E8D-0C44-4906-9688-363ED8990B32}" type="datetimeFigureOut">
              <a:rPr lang="en-US"/>
              <a:pPr>
                <a:defRPr/>
              </a:pPr>
              <a:t>4/23/2012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9675082-3590-4FE1-BE7D-A0EEEFB79C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F007B0-C595-480A-8EA8-3982206DE386}" type="datetimeFigureOut">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98442C-1753-4F3B-B6C8-8ADBD580EB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DDE286-2850-4620-9830-72B0818967EC}" type="datetimeFigureOut">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EF51321-8C5F-4C1E-A714-91572236F6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24EDD15-AB4A-416D-A8A9-5B180EA7F015}" type="datetimeFigureOut">
              <a:rPr lang="en-US"/>
              <a:pPr>
                <a:defRPr/>
              </a:pPr>
              <a:t>4/23/2012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7C42881-7CA5-47F0-ADBD-A87A06388D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7" r:id="rId3"/>
    <p:sldLayoutId id="2147483678" r:id="rId4"/>
    <p:sldLayoutId id="2147483679" r:id="rId5"/>
    <p:sldLayoutId id="2147483687"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blacktiemedical.com/"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IPM_WebHeader.jpg"/>
          <p:cNvPicPr>
            <a:picLocks noChangeAspect="1"/>
          </p:cNvPicPr>
          <p:nvPr/>
        </p:nvPicPr>
        <p:blipFill>
          <a:blip r:embed="rId3" cstate="print"/>
          <a:srcRect/>
          <a:stretch>
            <a:fillRect/>
          </a:stretch>
        </p:blipFill>
        <p:spPr bwMode="auto">
          <a:xfrm>
            <a:off x="0" y="0"/>
            <a:ext cx="9144000" cy="1371600"/>
          </a:xfrm>
          <a:prstGeom prst="rect">
            <a:avLst/>
          </a:prstGeom>
          <a:noFill/>
          <a:ln w="9525">
            <a:noFill/>
            <a:miter lim="800000"/>
            <a:headEnd/>
            <a:tailEnd/>
          </a:ln>
        </p:spPr>
      </p:pic>
      <p:sp>
        <p:nvSpPr>
          <p:cNvPr id="5" name="Title 1"/>
          <p:cNvSpPr txBox="1">
            <a:spLocks/>
          </p:cNvSpPr>
          <p:nvPr/>
        </p:nvSpPr>
        <p:spPr bwMode="auto">
          <a:xfrm>
            <a:off x="685800" y="213042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smtClean="0">
                <a:solidFill>
                  <a:srgbClr val="808000"/>
                </a:solidFill>
              </a:rPr>
              <a:t>Hospital Training 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8"/>
          <p:cNvPicPr>
            <a:picLocks noChangeAspect="1" noChangeArrowheads="1"/>
          </p:cNvPicPr>
          <p:nvPr/>
        </p:nvPicPr>
        <p:blipFill>
          <a:blip r:embed="rId3" cstate="print"/>
          <a:srcRect l="2724" t="37199" r="17682" b="3600"/>
          <a:stretch>
            <a:fillRect/>
          </a:stretch>
        </p:blipFill>
        <p:spPr bwMode="auto">
          <a:xfrm>
            <a:off x="0" y="1295400"/>
            <a:ext cx="9143999" cy="4314825"/>
          </a:xfrm>
          <a:prstGeom prst="rect">
            <a:avLst/>
          </a:prstGeom>
          <a:noFill/>
          <a:ln w="9525">
            <a:noFill/>
            <a:miter lim="800000"/>
            <a:headEnd/>
            <a:tailEnd/>
          </a:ln>
        </p:spPr>
      </p:pic>
      <p:sp>
        <p:nvSpPr>
          <p:cNvPr id="5" name="Rectangle 4"/>
          <p:cNvSpPr/>
          <p:nvPr/>
        </p:nvSpPr>
        <p:spPr>
          <a:xfrm>
            <a:off x="1066800" y="5380038"/>
            <a:ext cx="7086600" cy="1201737"/>
          </a:xfrm>
          <a:prstGeom prst="rect">
            <a:avLst/>
          </a:prstGeom>
          <a:solidFill>
            <a:schemeClr val="accent3">
              <a:lumMod val="60000"/>
              <a:lumOff val="40000"/>
            </a:schemeClr>
          </a:solidFill>
          <a:ln w="38100">
            <a:solidFill>
              <a:schemeClr val="accent3">
                <a:lumMod val="50000"/>
              </a:schemeClr>
            </a:solidFill>
          </a:ln>
        </p:spPr>
        <p:txBody>
          <a:bodyPr>
            <a:spAutoFit/>
          </a:bodyPr>
          <a:lstStyle/>
          <a:p>
            <a:pPr algn="just" fontAlgn="auto">
              <a:spcBef>
                <a:spcPts val="0"/>
              </a:spcBef>
              <a:spcAft>
                <a:spcPts val="0"/>
              </a:spcAft>
              <a:defRPr/>
            </a:pPr>
            <a:r>
              <a:rPr lang="en-US" b="1" u="sng" dirty="0">
                <a:latin typeface="+mn-lt"/>
              </a:rPr>
              <a:t>Applying </a:t>
            </a:r>
            <a:r>
              <a:rPr lang="en-US" b="1" u="sng" dirty="0" smtClean="0">
                <a:latin typeface="+mn-lt"/>
              </a:rPr>
              <a:t>a Capitation</a:t>
            </a:r>
            <a:endParaRPr lang="en-US" dirty="0">
              <a:latin typeface="+mn-lt"/>
            </a:endParaRPr>
          </a:p>
          <a:p>
            <a:pPr algn="just" fontAlgn="auto">
              <a:spcBef>
                <a:spcPts val="0"/>
              </a:spcBef>
              <a:spcAft>
                <a:spcPts val="0"/>
              </a:spcAft>
              <a:defRPr/>
            </a:pPr>
            <a:r>
              <a:rPr lang="en-US" dirty="0">
                <a:latin typeface="+mn-lt"/>
              </a:rPr>
              <a:t>When groups of products qualify for a capitation, IPM will prompt you with the Cap Catcher Alert. It notifies you that </a:t>
            </a:r>
            <a:r>
              <a:rPr lang="en-US" dirty="0" smtClean="0">
                <a:latin typeface="+mn-lt"/>
              </a:rPr>
              <a:t>certain </a:t>
            </a:r>
            <a:r>
              <a:rPr lang="en-US" dirty="0">
                <a:latin typeface="+mn-lt"/>
              </a:rPr>
              <a:t>products added to the PO Requisition may qualify as a capitation. </a:t>
            </a:r>
          </a:p>
        </p:txBody>
      </p:sp>
      <p:sp>
        <p:nvSpPr>
          <p:cNvPr id="6" name="Rectangle 5"/>
          <p:cNvSpPr/>
          <p:nvPr/>
        </p:nvSpPr>
        <p:spPr>
          <a:xfrm>
            <a:off x="228600" y="1951672"/>
            <a:ext cx="1828800" cy="1477328"/>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pPr fontAlgn="auto">
              <a:spcBef>
                <a:spcPts val="0"/>
              </a:spcBef>
              <a:spcAft>
                <a:spcPts val="0"/>
              </a:spcAft>
              <a:defRPr/>
            </a:pPr>
            <a:r>
              <a:rPr lang="en-US" b="1" u="sng" dirty="0" smtClean="0">
                <a:latin typeface="+mn-lt"/>
              </a:rPr>
              <a:t>If a Capitation applies, the Cap Catcher Alert may show on the screen.</a:t>
            </a: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51" y="1203278"/>
            <a:ext cx="8534401" cy="523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43350" y="3124200"/>
            <a:ext cx="4648200" cy="2677656"/>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pPr algn="just" fontAlgn="auto">
              <a:spcBef>
                <a:spcPts val="0"/>
              </a:spcBef>
              <a:spcAft>
                <a:spcPts val="0"/>
              </a:spcAft>
              <a:defRPr/>
            </a:pPr>
            <a:r>
              <a:rPr lang="en-US" sz="1400" dirty="0">
                <a:latin typeface="+mn-lt"/>
              </a:rPr>
              <a:t>To apply a capitation, </a:t>
            </a:r>
            <a:r>
              <a:rPr lang="en-US" sz="1400" dirty="0" smtClean="0">
                <a:latin typeface="+mn-lt"/>
              </a:rPr>
              <a:t>click either the </a:t>
            </a:r>
            <a:r>
              <a:rPr lang="en-US" sz="1400" b="1" i="1" dirty="0" smtClean="0">
                <a:latin typeface="+mn-lt"/>
              </a:rPr>
              <a:t>Apply</a:t>
            </a:r>
            <a:r>
              <a:rPr lang="en-US" sz="1400" dirty="0" smtClean="0">
                <a:latin typeface="+mn-lt"/>
              </a:rPr>
              <a:t> link next to the suggested capitation or click </a:t>
            </a:r>
            <a:r>
              <a:rPr lang="en-US" sz="1400" dirty="0">
                <a:latin typeface="+mn-lt"/>
              </a:rPr>
              <a:t>the check </a:t>
            </a:r>
            <a:r>
              <a:rPr lang="en-US" sz="1400" dirty="0" smtClean="0">
                <a:latin typeface="+mn-lt"/>
              </a:rPr>
              <a:t>boxes </a:t>
            </a:r>
            <a:r>
              <a:rPr lang="en-US" sz="1400" dirty="0">
                <a:latin typeface="+mn-lt"/>
              </a:rPr>
              <a:t>next to products to include in the capitation. </a:t>
            </a:r>
            <a:r>
              <a:rPr lang="en-US" sz="1400" dirty="0" smtClean="0">
                <a:latin typeface="+mn-lt"/>
              </a:rPr>
              <a:t>If choosing the latter, click </a:t>
            </a:r>
            <a:r>
              <a:rPr lang="en-US" sz="1400" dirty="0">
                <a:latin typeface="+mn-lt"/>
              </a:rPr>
              <a:t>the </a:t>
            </a:r>
            <a:r>
              <a:rPr lang="en-US" sz="1400" b="1" i="1" dirty="0" smtClean="0">
                <a:latin typeface="+mn-lt"/>
              </a:rPr>
              <a:t>Calculate as Capitation </a:t>
            </a:r>
            <a:r>
              <a:rPr lang="en-US" sz="1400" dirty="0">
                <a:latin typeface="+mn-lt"/>
              </a:rPr>
              <a:t>button in the lower left corner. From here you will be able to search for existing capitations that have been pre-loaded, added </a:t>
            </a:r>
            <a:r>
              <a:rPr lang="en-US" sz="1400" dirty="0" smtClean="0">
                <a:latin typeface="+mn-lt"/>
              </a:rPr>
              <a:t>or </a:t>
            </a:r>
            <a:r>
              <a:rPr lang="en-US" sz="1400" dirty="0">
                <a:latin typeface="+mn-lt"/>
              </a:rPr>
              <a:t>maintained in IPM by the Hospital. You can enter any </a:t>
            </a:r>
            <a:r>
              <a:rPr lang="en-US" sz="1400" b="1" i="1" dirty="0">
                <a:latin typeface="+mn-lt"/>
              </a:rPr>
              <a:t>Rush Delivery </a:t>
            </a:r>
            <a:r>
              <a:rPr lang="en-US" sz="1400" dirty="0">
                <a:latin typeface="+mn-lt"/>
              </a:rPr>
              <a:t>charges or </a:t>
            </a:r>
            <a:r>
              <a:rPr lang="en-US" sz="1400" b="1" i="1" dirty="0">
                <a:latin typeface="+mn-lt"/>
              </a:rPr>
              <a:t>Special Fees </a:t>
            </a:r>
            <a:r>
              <a:rPr lang="en-US" sz="1400" dirty="0">
                <a:latin typeface="+mn-lt"/>
              </a:rPr>
              <a:t>using the input boxes in the lower right</a:t>
            </a:r>
            <a:r>
              <a:rPr lang="en-US" sz="1400" dirty="0" smtClean="0">
                <a:latin typeface="+mn-lt"/>
              </a:rPr>
              <a:t>.</a:t>
            </a:r>
          </a:p>
          <a:p>
            <a:pPr algn="just" fontAlgn="auto">
              <a:spcBef>
                <a:spcPts val="0"/>
              </a:spcBef>
              <a:spcAft>
                <a:spcPts val="0"/>
              </a:spcAft>
              <a:defRPr/>
            </a:pPr>
            <a:r>
              <a:rPr lang="en-US" sz="1400" b="1" dirty="0" smtClean="0"/>
              <a:t>Depending on whether the PO is in a state </a:t>
            </a:r>
            <a:r>
              <a:rPr lang="en-US" sz="1400" b="1" dirty="0"/>
              <a:t>of final </a:t>
            </a:r>
            <a:r>
              <a:rPr lang="en-US" sz="1400" b="1" dirty="0" smtClean="0"/>
              <a:t>approval or needs </a:t>
            </a:r>
            <a:r>
              <a:rPr lang="en-US" sz="1400" b="1" dirty="0"/>
              <a:t>approval by a higher level </a:t>
            </a:r>
            <a:r>
              <a:rPr lang="en-US" sz="1400" b="1" dirty="0" smtClean="0"/>
              <a:t>approver, to complete the </a:t>
            </a:r>
            <a:r>
              <a:rPr lang="en-US" sz="1400" b="1" u="sng" dirty="0" smtClean="0"/>
              <a:t>PO Requisition</a:t>
            </a:r>
            <a:r>
              <a:rPr lang="en-US" sz="1400" b="1" dirty="0"/>
              <a:t> </a:t>
            </a:r>
            <a:r>
              <a:rPr lang="en-US" sz="1400" b="1" dirty="0" smtClean="0"/>
              <a:t>click either </a:t>
            </a:r>
            <a:r>
              <a:rPr lang="en-US" sz="1400" b="1" i="1" dirty="0" smtClean="0"/>
              <a:t>Approve </a:t>
            </a:r>
            <a:r>
              <a:rPr lang="en-US" sz="1400" b="1" dirty="0" smtClean="0"/>
              <a:t>or </a:t>
            </a:r>
            <a:r>
              <a:rPr lang="en-US" sz="1400" b="1" i="1" dirty="0" smtClean="0"/>
              <a:t>Submit for Approval.</a:t>
            </a:r>
            <a:endParaRPr lang="en-US" sz="1400" b="1" dirty="0" smtClean="0"/>
          </a:p>
        </p:txBody>
      </p:sp>
    </p:spTree>
    <p:extLst>
      <p:ext uri="{BB962C8B-B14F-4D97-AF65-F5344CB8AC3E}">
        <p14:creationId xmlns:p14="http://schemas.microsoft.com/office/powerpoint/2010/main" val="1690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15505" b="12921"/>
          <a:stretch>
            <a:fillRect/>
          </a:stretch>
        </p:blipFill>
        <p:spPr bwMode="auto">
          <a:xfrm>
            <a:off x="381000" y="1295400"/>
            <a:ext cx="7981950" cy="5065304"/>
          </a:xfrm>
          <a:prstGeom prst="rect">
            <a:avLst/>
          </a:prstGeom>
          <a:noFill/>
          <a:ln w="9525">
            <a:noFill/>
            <a:miter lim="800000"/>
            <a:headEnd/>
            <a:tailEnd/>
          </a:ln>
        </p:spPr>
      </p:pic>
      <p:pic>
        <p:nvPicPr>
          <p:cNvPr id="6147" name="Picture 3" descr="IPM_WebHeader.jpg"/>
          <p:cNvPicPr>
            <a:picLocks noChangeAspect="1"/>
          </p:cNvPicPr>
          <p:nvPr/>
        </p:nvPicPr>
        <p:blipFill>
          <a:blip r:embed="rId4" cstate="print"/>
          <a:srcRect/>
          <a:stretch>
            <a:fillRect/>
          </a:stretch>
        </p:blipFill>
        <p:spPr bwMode="auto">
          <a:xfrm>
            <a:off x="0" y="0"/>
            <a:ext cx="9144000" cy="1371600"/>
          </a:xfrm>
          <a:prstGeom prst="rect">
            <a:avLst/>
          </a:prstGeom>
          <a:noFill/>
          <a:ln w="9525">
            <a:noFill/>
            <a:miter lim="800000"/>
            <a:headEnd/>
            <a:tailEnd/>
          </a:ln>
        </p:spPr>
      </p:pic>
      <p:sp>
        <p:nvSpPr>
          <p:cNvPr id="8" name="Rectangle 7"/>
          <p:cNvSpPr/>
          <p:nvPr/>
        </p:nvSpPr>
        <p:spPr>
          <a:xfrm>
            <a:off x="1600200" y="5494337"/>
            <a:ext cx="5486400" cy="830263"/>
          </a:xfrm>
          <a:prstGeom prst="rect">
            <a:avLst/>
          </a:prstGeom>
          <a:solidFill>
            <a:schemeClr val="accent3">
              <a:lumMod val="60000"/>
              <a:lumOff val="40000"/>
            </a:schemeClr>
          </a:solidFill>
          <a:ln w="38100">
            <a:solidFill>
              <a:schemeClr val="accent3">
                <a:lumMod val="50000"/>
              </a:schemeClr>
            </a:solidFill>
          </a:ln>
        </p:spPr>
        <p:txBody>
          <a:bodyPr>
            <a:spAutoFit/>
          </a:bodyPr>
          <a:lstStyle/>
          <a:p>
            <a:pPr algn="just" fontAlgn="auto">
              <a:spcBef>
                <a:spcPts val="0"/>
              </a:spcBef>
              <a:spcAft>
                <a:spcPts val="0"/>
              </a:spcAft>
              <a:defRPr/>
            </a:pPr>
            <a:r>
              <a:rPr lang="en-US" sz="1600" dirty="0">
                <a:latin typeface="+mn-lt"/>
              </a:rPr>
              <a:t> Login into IPM by accessing the URL </a:t>
            </a:r>
            <a:r>
              <a:rPr lang="en-US" sz="1600" u="sng" dirty="0" smtClean="0">
                <a:latin typeface="+mn-lt"/>
                <a:hlinkClick r:id="rId5"/>
              </a:rPr>
              <a:t>https://ipm.owens-minor.com/</a:t>
            </a:r>
            <a:r>
              <a:rPr lang="en-US" sz="1600" dirty="0" smtClean="0">
                <a:latin typeface="+mn-lt"/>
              </a:rPr>
              <a:t>. Each user is </a:t>
            </a:r>
            <a:r>
              <a:rPr lang="en-US" sz="1600" dirty="0">
                <a:latin typeface="+mn-lt"/>
              </a:rPr>
              <a:t>given their own unique username and password. Once the information is entered, click “Login”.</a:t>
            </a:r>
          </a:p>
        </p:txBody>
      </p:sp>
    </p:spTree>
    <p:extLst>
      <p:ext uri="{BB962C8B-B14F-4D97-AF65-F5344CB8AC3E}">
        <p14:creationId xmlns:p14="http://schemas.microsoft.com/office/powerpoint/2010/main" val="3325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447800"/>
            <a:ext cx="8229600" cy="762000"/>
          </a:xfrm>
        </p:spPr>
        <p:txBody>
          <a:bodyPr/>
          <a:lstStyle/>
          <a:p>
            <a:pPr eaLnBrk="1" hangingPunct="1"/>
            <a:endParaRPr lang="en-US" dirty="0" smtClean="0"/>
          </a:p>
        </p:txBody>
      </p:sp>
      <p:pic>
        <p:nvPicPr>
          <p:cNvPr id="7171" name="Picture 3" descr="IPM_WebHeader.jpg"/>
          <p:cNvPicPr>
            <a:picLocks noChangeAspect="1"/>
          </p:cNvPicPr>
          <p:nvPr/>
        </p:nvPicPr>
        <p:blipFill>
          <a:blip r:embed="rId3" cstate="print"/>
          <a:srcRect/>
          <a:stretch>
            <a:fillRect/>
          </a:stretch>
        </p:blipFill>
        <p:spPr bwMode="auto">
          <a:xfrm>
            <a:off x="0" y="0"/>
            <a:ext cx="9144000" cy="1371600"/>
          </a:xfrm>
          <a:prstGeom prst="rect">
            <a:avLst/>
          </a:prstGeom>
          <a:noFill/>
          <a:ln w="9525">
            <a:noFill/>
            <a:miter lim="800000"/>
            <a:headEnd/>
            <a:tailEnd/>
          </a:ln>
        </p:spPr>
      </p:pic>
      <p:pic>
        <p:nvPicPr>
          <p:cNvPr id="7173" name="Picture 37"/>
          <p:cNvPicPr>
            <a:picLocks noChangeAspect="1" noChangeArrowheads="1"/>
          </p:cNvPicPr>
          <p:nvPr/>
        </p:nvPicPr>
        <p:blipFill>
          <a:blip r:embed="rId4" cstate="print"/>
          <a:srcRect l="961" t="20256" r="2403" b="3600"/>
          <a:stretch>
            <a:fillRect/>
          </a:stretch>
        </p:blipFill>
        <p:spPr bwMode="auto">
          <a:xfrm>
            <a:off x="0" y="1160463"/>
            <a:ext cx="9144000" cy="4506912"/>
          </a:xfrm>
          <a:prstGeom prst="rect">
            <a:avLst/>
          </a:prstGeom>
          <a:noFill/>
          <a:ln w="9525">
            <a:noFill/>
            <a:miter lim="800000"/>
            <a:headEnd/>
            <a:tailEnd/>
          </a:ln>
        </p:spPr>
      </p:pic>
      <p:sp>
        <p:nvSpPr>
          <p:cNvPr id="8" name="Rectangle 7"/>
          <p:cNvSpPr/>
          <p:nvPr/>
        </p:nvSpPr>
        <p:spPr>
          <a:xfrm>
            <a:off x="2667000" y="2865438"/>
            <a:ext cx="6324600" cy="1477328"/>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pPr algn="just" fontAlgn="auto">
              <a:spcBef>
                <a:spcPts val="0"/>
              </a:spcBef>
              <a:spcAft>
                <a:spcPts val="0"/>
              </a:spcAft>
              <a:defRPr/>
            </a:pPr>
            <a:r>
              <a:rPr lang="en-US" dirty="0">
                <a:latin typeface="+mn-lt"/>
              </a:rPr>
              <a:t>Once you are logged in, you are directed to the </a:t>
            </a:r>
            <a:r>
              <a:rPr lang="en-US" u="sng" dirty="0">
                <a:latin typeface="+mn-lt"/>
              </a:rPr>
              <a:t>Overview of Bill-Only PO Activity</a:t>
            </a:r>
            <a:r>
              <a:rPr lang="en-US" dirty="0">
                <a:latin typeface="+mn-lt"/>
              </a:rPr>
              <a:t> </a:t>
            </a:r>
            <a:r>
              <a:rPr lang="en-US" dirty="0" smtClean="0">
                <a:latin typeface="+mn-lt"/>
              </a:rPr>
              <a:t>page, </a:t>
            </a:r>
            <a:r>
              <a:rPr lang="en-US" dirty="0">
                <a:latin typeface="+mn-lt"/>
              </a:rPr>
              <a:t>which shows all pending and completed PO requests for </a:t>
            </a:r>
            <a:r>
              <a:rPr lang="en-US" dirty="0" smtClean="0">
                <a:latin typeface="+mn-lt"/>
              </a:rPr>
              <a:t>your department. </a:t>
            </a:r>
            <a:r>
              <a:rPr lang="en-US" dirty="0">
                <a:latin typeface="+mn-lt"/>
              </a:rPr>
              <a:t>To filter your transactions, you can use the drop down menus in the upper left to dictate the date range </a:t>
            </a:r>
            <a:r>
              <a:rPr lang="en-US" dirty="0" smtClean="0">
                <a:latin typeface="+mn-lt"/>
              </a:rPr>
              <a:t>, hospital and department that </a:t>
            </a:r>
            <a:r>
              <a:rPr lang="en-US" dirty="0">
                <a:latin typeface="+mn-lt"/>
              </a:rPr>
              <a:t>you would like to 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37951"/>
          <a:stretch>
            <a:fillRect/>
          </a:stretch>
        </p:blipFill>
        <p:spPr bwMode="auto">
          <a:xfrm>
            <a:off x="0" y="0"/>
            <a:ext cx="9515475" cy="6577888"/>
          </a:xfrm>
          <a:prstGeom prst="rect">
            <a:avLst/>
          </a:prstGeom>
          <a:noFill/>
          <a:ln w="9525">
            <a:noFill/>
            <a:miter lim="800000"/>
            <a:headEnd/>
            <a:tailEnd/>
          </a:ln>
        </p:spPr>
      </p:pic>
      <p:sp>
        <p:nvSpPr>
          <p:cNvPr id="6" name="Rectangle 5"/>
          <p:cNvSpPr/>
          <p:nvPr/>
        </p:nvSpPr>
        <p:spPr>
          <a:xfrm>
            <a:off x="4114800" y="4800600"/>
            <a:ext cx="4572000" cy="1200329"/>
          </a:xfrm>
          <a:prstGeom prst="rect">
            <a:avLst/>
          </a:prstGeom>
          <a:solidFill>
            <a:schemeClr val="accent3">
              <a:lumMod val="60000"/>
              <a:lumOff val="40000"/>
            </a:schemeClr>
          </a:solidFill>
          <a:ln w="38100">
            <a:solidFill>
              <a:schemeClr val="accent3">
                <a:lumMod val="50000"/>
              </a:schemeClr>
            </a:solidFill>
          </a:ln>
        </p:spPr>
        <p:txBody>
          <a:bodyPr>
            <a:spAutoFit/>
          </a:bodyPr>
          <a:lstStyle/>
          <a:p>
            <a:pPr algn="just" fontAlgn="auto">
              <a:spcBef>
                <a:spcPts val="0"/>
              </a:spcBef>
              <a:spcAft>
                <a:spcPts val="0"/>
              </a:spcAft>
              <a:defRPr/>
            </a:pPr>
            <a:r>
              <a:rPr lang="en-US" b="1" u="sng" dirty="0" smtClean="0">
                <a:latin typeface="+mn-lt"/>
              </a:rPr>
              <a:t>Approving a Bill </a:t>
            </a:r>
            <a:r>
              <a:rPr lang="en-US" b="1" u="sng" dirty="0">
                <a:latin typeface="+mn-lt"/>
              </a:rPr>
              <a:t>Only PO Requisition</a:t>
            </a:r>
            <a:endParaRPr lang="en-US" dirty="0">
              <a:latin typeface="+mn-lt"/>
            </a:endParaRPr>
          </a:p>
          <a:p>
            <a:pPr algn="just" fontAlgn="auto">
              <a:spcBef>
                <a:spcPts val="0"/>
              </a:spcBef>
              <a:spcAft>
                <a:spcPts val="0"/>
              </a:spcAft>
              <a:defRPr/>
            </a:pPr>
            <a:r>
              <a:rPr lang="en-US" dirty="0">
                <a:latin typeface="+mn-lt"/>
              </a:rPr>
              <a:t>To </a:t>
            </a:r>
            <a:r>
              <a:rPr lang="en-US" dirty="0" smtClean="0">
                <a:latin typeface="+mn-lt"/>
              </a:rPr>
              <a:t>approve a Bill </a:t>
            </a:r>
            <a:r>
              <a:rPr lang="en-US" dirty="0">
                <a:latin typeface="+mn-lt"/>
              </a:rPr>
              <a:t>Only PO, move your cursor over the </a:t>
            </a:r>
            <a:r>
              <a:rPr lang="en-US" i="1" dirty="0">
                <a:latin typeface="+mn-lt"/>
              </a:rPr>
              <a:t>Purchase Orders</a:t>
            </a:r>
            <a:r>
              <a:rPr lang="en-US" dirty="0">
                <a:latin typeface="+mn-lt"/>
              </a:rPr>
              <a:t> menu and select </a:t>
            </a:r>
            <a:r>
              <a:rPr lang="en-US" i="1" dirty="0" smtClean="0">
                <a:latin typeface="+mn-lt"/>
              </a:rPr>
              <a:t>View Pending Purchase Orders</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t="25013" b="17251"/>
          <a:stretch>
            <a:fillRect/>
          </a:stretch>
        </p:blipFill>
        <p:spPr bwMode="auto">
          <a:xfrm>
            <a:off x="0" y="1143000"/>
            <a:ext cx="9556178" cy="5712204"/>
          </a:xfrm>
          <a:prstGeom prst="rect">
            <a:avLst/>
          </a:prstGeom>
          <a:noFill/>
          <a:ln w="9525">
            <a:noFill/>
            <a:miter lim="800000"/>
            <a:headEnd/>
            <a:tailEnd/>
          </a:ln>
        </p:spPr>
      </p:pic>
      <p:sp>
        <p:nvSpPr>
          <p:cNvPr id="5" name="Rectangle 4"/>
          <p:cNvSpPr/>
          <p:nvPr/>
        </p:nvSpPr>
        <p:spPr>
          <a:xfrm>
            <a:off x="381000" y="4343400"/>
            <a:ext cx="6400800" cy="2062103"/>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Approve a PO Requisition</a:t>
            </a:r>
            <a:endParaRPr lang="en-US" sz="1600" dirty="0" smtClean="0"/>
          </a:p>
          <a:p>
            <a:r>
              <a:rPr lang="en-US" sz="1600" dirty="0" smtClean="0"/>
              <a:t>After selecting Hospital &amp; Dept, you will see all PO’s that are awaiting an action before they are complete. You can see the status of the PO by looking to the “Status” column on the far right of the screen. If the PO is awaiting an action from another user, you will only see the “View” link. If the PO is awaiting an action from you as the user, you will the see the “Act” link to the right of the status. Click the “Act” link to open the approval screen. </a:t>
            </a:r>
            <a:endParaRPr lang="en-US" sz="1600" dirty="0"/>
          </a:p>
        </p:txBody>
      </p:sp>
      <p:sp>
        <p:nvSpPr>
          <p:cNvPr id="9" name="Oval 3"/>
          <p:cNvSpPr>
            <a:spLocks noChangeArrowheads="1"/>
          </p:cNvSpPr>
          <p:nvPr/>
        </p:nvSpPr>
        <p:spPr bwMode="auto">
          <a:xfrm>
            <a:off x="7467600" y="3429000"/>
            <a:ext cx="1724025" cy="342900"/>
          </a:xfrm>
          <a:prstGeom prst="ellipse">
            <a:avLst/>
          </a:prstGeom>
          <a:noFill/>
          <a:ln w="19050">
            <a:solidFill>
              <a:srgbClr val="FF0000"/>
            </a:solidFill>
            <a:round/>
            <a:headEnd/>
            <a:tailEnd/>
          </a:ln>
        </p:spPr>
        <p:txBody>
          <a:bodyPr/>
          <a:lstStyle/>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27478" b="2576"/>
          <a:stretch>
            <a:fillRect/>
          </a:stretch>
        </p:blipFill>
        <p:spPr bwMode="auto">
          <a:xfrm>
            <a:off x="262261" y="1143000"/>
            <a:ext cx="8653139" cy="5715000"/>
          </a:xfrm>
          <a:prstGeom prst="rect">
            <a:avLst/>
          </a:prstGeom>
          <a:noFill/>
          <a:ln w="9525">
            <a:noFill/>
            <a:miter lim="800000"/>
            <a:headEnd/>
            <a:tailEnd/>
          </a:ln>
        </p:spPr>
      </p:pic>
      <p:sp>
        <p:nvSpPr>
          <p:cNvPr id="8" name="Rectangle 7"/>
          <p:cNvSpPr/>
          <p:nvPr/>
        </p:nvSpPr>
        <p:spPr>
          <a:xfrm>
            <a:off x="4572000" y="3124200"/>
            <a:ext cx="4038600" cy="1077218"/>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PO Approval Screen</a:t>
            </a:r>
            <a:endParaRPr lang="en-US" sz="1600" dirty="0" smtClean="0"/>
          </a:p>
          <a:p>
            <a:r>
              <a:rPr lang="en-US" sz="1600" dirty="0" smtClean="0"/>
              <a:t>Review the department and patient information on the PO Requisition and verify it is correct.</a:t>
            </a:r>
            <a:endParaRPr lang="en-US" sz="1600" dirty="0"/>
          </a:p>
        </p:txBody>
      </p:sp>
      <p:sp>
        <p:nvSpPr>
          <p:cNvPr id="12" name="Rectangle 11"/>
          <p:cNvSpPr/>
          <p:nvPr/>
        </p:nvSpPr>
        <p:spPr>
          <a:xfrm>
            <a:off x="2590800" y="5105400"/>
            <a:ext cx="3124200" cy="1323439"/>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Verify Products &amp; Capitations (if any)</a:t>
            </a:r>
            <a:endParaRPr lang="en-US" sz="1600" dirty="0" smtClean="0"/>
          </a:p>
          <a:p>
            <a:r>
              <a:rPr lang="en-US" sz="1600" dirty="0" smtClean="0"/>
              <a:t>Check to see the correct products, as well as any possible capitations, are listed.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27478" b="2576"/>
          <a:stretch>
            <a:fillRect/>
          </a:stretch>
        </p:blipFill>
        <p:spPr bwMode="auto">
          <a:xfrm>
            <a:off x="262261" y="1143000"/>
            <a:ext cx="8653139" cy="5715000"/>
          </a:xfrm>
          <a:prstGeom prst="rect">
            <a:avLst/>
          </a:prstGeom>
          <a:noFill/>
          <a:ln w="9525">
            <a:noFill/>
            <a:miter lim="800000"/>
            <a:headEnd/>
            <a:tailEnd/>
          </a:ln>
        </p:spPr>
      </p:pic>
      <p:sp>
        <p:nvSpPr>
          <p:cNvPr id="8" name="Rectangle 7"/>
          <p:cNvSpPr/>
          <p:nvPr/>
        </p:nvSpPr>
        <p:spPr>
          <a:xfrm>
            <a:off x="3962400" y="2971800"/>
            <a:ext cx="4724400" cy="2554545"/>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First Approver</a:t>
            </a:r>
            <a:endParaRPr lang="en-US" sz="1600" dirty="0" smtClean="0"/>
          </a:p>
          <a:p>
            <a:r>
              <a:rPr lang="en-US" sz="1600" dirty="0" smtClean="0"/>
              <a:t>The First Approver will be able to click on: “Approve” - to forward to Second </a:t>
            </a:r>
            <a:r>
              <a:rPr lang="en-US" sz="1600" dirty="0" smtClean="0"/>
              <a:t>Approver</a:t>
            </a:r>
          </a:p>
          <a:p>
            <a:r>
              <a:rPr lang="en-US" sz="1600" dirty="0"/>
              <a:t>“Submit for Utilization” – to send an email to a user-specified person asking for input on whether or not the product(s) were used or not </a:t>
            </a:r>
            <a:r>
              <a:rPr lang="en-US" sz="1600" dirty="0" smtClean="0"/>
              <a:t>used</a:t>
            </a:r>
            <a:endParaRPr lang="en-US" sz="1600" dirty="0" smtClean="0"/>
          </a:p>
          <a:p>
            <a:r>
              <a:rPr lang="en-US" sz="1600" dirty="0" smtClean="0"/>
              <a:t>“Decline” - to refuse PO Requisition and end this PO Req process</a:t>
            </a:r>
          </a:p>
          <a:p>
            <a:r>
              <a:rPr lang="en-US" sz="1600" dirty="0" smtClean="0"/>
              <a:t>“Reject” - to send PO Requisition back to Vendor for adjustment; comments can be made</a:t>
            </a:r>
            <a:endParaRPr lang="en-US" sz="1600" dirty="0"/>
          </a:p>
        </p:txBody>
      </p:sp>
      <p:sp>
        <p:nvSpPr>
          <p:cNvPr id="5" name="Oval 3"/>
          <p:cNvSpPr>
            <a:spLocks noChangeArrowheads="1"/>
          </p:cNvSpPr>
          <p:nvPr/>
        </p:nvSpPr>
        <p:spPr bwMode="auto">
          <a:xfrm>
            <a:off x="6324600" y="1752600"/>
            <a:ext cx="1524000" cy="228600"/>
          </a:xfrm>
          <a:prstGeom prst="ellipse">
            <a:avLst/>
          </a:prstGeom>
          <a:noFill/>
          <a:ln w="19050">
            <a:solidFill>
              <a:srgbClr val="FF0000"/>
            </a:solidFill>
            <a:round/>
            <a:headEnd/>
            <a:tailEnd/>
          </a:ln>
        </p:spPr>
        <p:txBody>
          <a:bodyPr/>
          <a:lstStyle/>
          <a:p>
            <a:endParaRPr lang="en-US" dirty="0">
              <a:latin typeface="Calibri" pitchFamily="34" charset="0"/>
            </a:endParaRPr>
          </a:p>
        </p:txBody>
      </p:sp>
      <p:sp>
        <p:nvSpPr>
          <p:cNvPr id="6" name="Rectangle 5"/>
          <p:cNvSpPr/>
          <p:nvPr/>
        </p:nvSpPr>
        <p:spPr>
          <a:xfrm>
            <a:off x="1143000" y="5715000"/>
            <a:ext cx="4724400" cy="830997"/>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Category</a:t>
            </a:r>
            <a:endParaRPr lang="en-US" sz="1600" b="1" u="sng" dirty="0" smtClean="0"/>
          </a:p>
          <a:p>
            <a:r>
              <a:rPr lang="en-US" sz="1600" dirty="0" smtClean="0"/>
              <a:t>Note that Category is required for each item chosen.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t="20608" b="18891"/>
          <a:stretch>
            <a:fillRect/>
          </a:stretch>
        </p:blipFill>
        <p:spPr bwMode="auto">
          <a:xfrm>
            <a:off x="0" y="1295400"/>
            <a:ext cx="9144000" cy="5223653"/>
          </a:xfrm>
          <a:prstGeom prst="rect">
            <a:avLst/>
          </a:prstGeom>
          <a:noFill/>
          <a:ln w="9525">
            <a:noFill/>
            <a:miter lim="800000"/>
            <a:headEnd/>
            <a:tailEnd/>
          </a:ln>
        </p:spPr>
      </p:pic>
      <p:sp>
        <p:nvSpPr>
          <p:cNvPr id="7" name="Oval 3"/>
          <p:cNvSpPr>
            <a:spLocks noChangeArrowheads="1"/>
          </p:cNvSpPr>
          <p:nvPr/>
        </p:nvSpPr>
        <p:spPr bwMode="auto">
          <a:xfrm>
            <a:off x="6858000" y="3548579"/>
            <a:ext cx="1981200" cy="419100"/>
          </a:xfrm>
          <a:prstGeom prst="ellipse">
            <a:avLst/>
          </a:prstGeom>
          <a:noFill/>
          <a:ln w="19050">
            <a:solidFill>
              <a:srgbClr val="FF0000"/>
            </a:solidFill>
            <a:round/>
            <a:headEnd/>
            <a:tailEnd/>
          </a:ln>
        </p:spPr>
        <p:txBody>
          <a:bodyPr/>
          <a:lstStyle/>
          <a:p>
            <a:endParaRPr lang="en-US" dirty="0">
              <a:latin typeface="Calibri" pitchFamily="34" charset="0"/>
            </a:endParaRPr>
          </a:p>
        </p:txBody>
      </p:sp>
      <p:sp>
        <p:nvSpPr>
          <p:cNvPr id="12" name="Rectangle 11"/>
          <p:cNvSpPr/>
          <p:nvPr/>
        </p:nvSpPr>
        <p:spPr>
          <a:xfrm>
            <a:off x="228600" y="4615379"/>
            <a:ext cx="6400800" cy="2062103"/>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Second Approver to Approve a PO Requisition</a:t>
            </a:r>
            <a:endParaRPr lang="en-US" sz="1600" dirty="0" smtClean="0"/>
          </a:p>
          <a:p>
            <a:r>
              <a:rPr lang="en-US" sz="1600" dirty="0" smtClean="0"/>
              <a:t>After selecting Hospital &amp; Dept, you will see all PO’s that are awaiting an action before they are complete. You can see the status of the PO by looking to the “Status” column on the far right of the screen. If the PO is awaiting an action from another user, you will only see the “View” link. If the PO is awaiting an action from you as the user, you will see the “Act” link to the right of the status. Click the “Act” link to open the approval screen. </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20608" b="8587"/>
          <a:stretch>
            <a:fillRect/>
          </a:stretch>
        </p:blipFill>
        <p:spPr bwMode="auto">
          <a:xfrm>
            <a:off x="228600" y="1143000"/>
            <a:ext cx="8610600" cy="5756693"/>
          </a:xfrm>
          <a:prstGeom prst="rect">
            <a:avLst/>
          </a:prstGeom>
          <a:noFill/>
          <a:ln w="9525">
            <a:noFill/>
            <a:miter lim="800000"/>
            <a:headEnd/>
            <a:tailEnd/>
          </a:ln>
        </p:spPr>
      </p:pic>
      <p:sp>
        <p:nvSpPr>
          <p:cNvPr id="7" name="Oval 3"/>
          <p:cNvSpPr>
            <a:spLocks noChangeArrowheads="1"/>
          </p:cNvSpPr>
          <p:nvPr/>
        </p:nvSpPr>
        <p:spPr bwMode="auto">
          <a:xfrm>
            <a:off x="6096000" y="2209800"/>
            <a:ext cx="1981200" cy="419100"/>
          </a:xfrm>
          <a:prstGeom prst="ellipse">
            <a:avLst/>
          </a:prstGeom>
          <a:noFill/>
          <a:ln w="19050">
            <a:solidFill>
              <a:srgbClr val="FF0000"/>
            </a:solidFill>
            <a:round/>
            <a:headEnd/>
            <a:tailEnd/>
          </a:ln>
        </p:spPr>
        <p:txBody>
          <a:bodyPr/>
          <a:lstStyle/>
          <a:p>
            <a:endParaRPr lang="en-US" dirty="0">
              <a:latin typeface="Calibri" pitchFamily="34" charset="0"/>
            </a:endParaRPr>
          </a:p>
        </p:txBody>
      </p:sp>
      <p:sp>
        <p:nvSpPr>
          <p:cNvPr id="8" name="Rectangle 7"/>
          <p:cNvSpPr/>
          <p:nvPr/>
        </p:nvSpPr>
        <p:spPr>
          <a:xfrm>
            <a:off x="3860042" y="3784977"/>
            <a:ext cx="4979158" cy="3046988"/>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p>
            <a:r>
              <a:rPr lang="en-US" sz="1600" b="1" u="sng" dirty="0" smtClean="0"/>
              <a:t>Second Approver</a:t>
            </a:r>
            <a:endParaRPr lang="en-US" sz="1600" dirty="0" smtClean="0"/>
          </a:p>
          <a:p>
            <a:r>
              <a:rPr lang="en-US" sz="1600" dirty="0" smtClean="0"/>
              <a:t>The Second Approver will be able to click on: “Approve” - to forward to Third </a:t>
            </a:r>
            <a:r>
              <a:rPr lang="en-US" sz="1600" dirty="0" smtClean="0"/>
              <a:t>Approver</a:t>
            </a:r>
          </a:p>
          <a:p>
            <a:r>
              <a:rPr lang="en-US" sz="1600" dirty="0"/>
              <a:t>“Submit for Utilization” – to send an email to a user-specified person asking for input on whether or not the product(s) were used or not </a:t>
            </a:r>
            <a:r>
              <a:rPr lang="en-US" sz="1600" dirty="0" smtClean="0"/>
              <a:t>used</a:t>
            </a:r>
            <a:endParaRPr lang="en-US" sz="1600" dirty="0" smtClean="0"/>
          </a:p>
          <a:p>
            <a:r>
              <a:rPr lang="en-US" sz="1600" dirty="0" smtClean="0"/>
              <a:t>“Decline” - to refuse PO Requisition and end this PO Req process</a:t>
            </a:r>
          </a:p>
          <a:p>
            <a:r>
              <a:rPr lang="en-US" sz="1600" dirty="0" smtClean="0"/>
              <a:t>“Reject” - to send PO Requisition back to Vendor for adjustment; comments can be made</a:t>
            </a:r>
          </a:p>
          <a:p>
            <a:r>
              <a:rPr lang="en-US" sz="1600" dirty="0" smtClean="0"/>
              <a:t>“Return - 1</a:t>
            </a:r>
            <a:r>
              <a:rPr lang="en-US" sz="1600" baseline="30000" dirty="0" smtClean="0"/>
              <a:t>st</a:t>
            </a:r>
            <a:r>
              <a:rPr lang="en-US" sz="1600" dirty="0" smtClean="0"/>
              <a:t> Approver” - to send the PO Requisition back to the 1</a:t>
            </a:r>
            <a:r>
              <a:rPr lang="en-US" sz="1600" baseline="30000" dirty="0" smtClean="0"/>
              <a:t>st</a:t>
            </a:r>
            <a:r>
              <a:rPr lang="en-US" sz="1600" dirty="0" smtClean="0"/>
              <a:t> Approver for further review</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59D06AAC16243A94F2ED9814669A2" ma:contentTypeVersion="0" ma:contentTypeDescription="Create a new document." ma:contentTypeScope="" ma:versionID="d8a1e2e17c9c5c1db546123fb231c63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BF1139-284A-4938-A185-A581EBFB8571}"/>
</file>

<file path=customXml/itemProps2.xml><?xml version="1.0" encoding="utf-8"?>
<ds:datastoreItem xmlns:ds="http://schemas.openxmlformats.org/officeDocument/2006/customXml" ds:itemID="{E0A038B8-F252-4CF1-AA05-35C6BF9B4A59}"/>
</file>

<file path=customXml/itemProps3.xml><?xml version="1.0" encoding="utf-8"?>
<ds:datastoreItem xmlns:ds="http://schemas.openxmlformats.org/officeDocument/2006/customXml" ds:itemID="{B8F11B9B-89B2-42B0-A3B3-2B17B819FB5A}"/>
</file>

<file path=docProps/app.xml><?xml version="1.0" encoding="utf-8"?>
<Properties xmlns="http://schemas.openxmlformats.org/officeDocument/2006/extended-properties" xmlns:vt="http://schemas.openxmlformats.org/officeDocument/2006/docPropsVTypes">
  <TotalTime>4507</TotalTime>
  <Words>1307</Words>
  <Application>Microsoft Office PowerPoint</Application>
  <PresentationFormat>On-screen Show (4:3)</PresentationFormat>
  <Paragraphs>58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Owens &amp; Minor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Davis, Mark</dc:creator>
  <cp:lastModifiedBy>XP</cp:lastModifiedBy>
  <cp:revision>206</cp:revision>
  <dcterms:created xsi:type="dcterms:W3CDTF">2012-01-28T04:38:22Z</dcterms:created>
  <dcterms:modified xsi:type="dcterms:W3CDTF">2012-04-23T15:23:53Z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0x010100B2659D06AAC16243A94F2ED9814669A2</vt:lpwstr>
  </property>
</Properties>
</file>