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30" autoAdjust="0"/>
  </p:normalViewPr>
  <p:slideViewPr>
    <p:cSldViewPr snapToGrid="0">
      <p:cViewPr varScale="1">
        <p:scale>
          <a:sx n="73" d="100"/>
          <a:sy n="73" d="100"/>
        </p:scale>
        <p:origin x="8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696AF-39E1-4957-B309-FC4359DA3ED0}" type="datetimeFigureOut">
              <a:rPr lang="en-US" smtClean="0"/>
              <a:t>4/1/2016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78AB0-C688-44ED-A81C-5DA70A23FFDC}" type="slidenum">
              <a:rPr lang="en-US" smtClean="0"/>
              <a:t>‹#›</a:t>
            </a:fld>
            <a:endParaRPr lang="en-US"/>
          </a:p>
        </p:txBody>
      </p:sp>
    </p:spTree>
    <p:extLst>
      <p:ext uri="{BB962C8B-B14F-4D97-AF65-F5344CB8AC3E}">
        <p14:creationId xmlns:p14="http://schemas.microsoft.com/office/powerpoint/2010/main" val="106827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78AB0-C688-44ED-A81C-5DA70A23FFDC}" type="slidenum">
              <a:rPr lang="en-US" smtClean="0"/>
              <a:t>9</a:t>
            </a:fld>
            <a:endParaRPr lang="en-US"/>
          </a:p>
        </p:txBody>
      </p:sp>
    </p:spTree>
    <p:extLst>
      <p:ext uri="{BB962C8B-B14F-4D97-AF65-F5344CB8AC3E}">
        <p14:creationId xmlns:p14="http://schemas.microsoft.com/office/powerpoint/2010/main" val="197736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1F9F84-D1A4-4DC1-A322-73DD051460BC}"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291928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F9F84-D1A4-4DC1-A322-73DD051460BC}"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415174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F9F84-D1A4-4DC1-A322-73DD051460BC}"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98890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F9F84-D1A4-4DC1-A322-73DD051460BC}"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190700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F9F84-D1A4-4DC1-A322-73DD051460BC}"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315044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F9F84-D1A4-4DC1-A322-73DD051460BC}"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341648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1F9F84-D1A4-4DC1-A322-73DD051460BC}"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14561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1F9F84-D1A4-4DC1-A322-73DD051460BC}"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61564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F9F84-D1A4-4DC1-A322-73DD051460BC}"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139829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F9F84-D1A4-4DC1-A322-73DD051460BC}"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282857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F9F84-D1A4-4DC1-A322-73DD051460BC}"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D0588-E1FC-44CA-99C7-E7CE6D23D497}" type="slidenum">
              <a:rPr lang="en-US" smtClean="0"/>
              <a:t>‹#›</a:t>
            </a:fld>
            <a:endParaRPr lang="en-US"/>
          </a:p>
        </p:txBody>
      </p:sp>
    </p:spTree>
    <p:extLst>
      <p:ext uri="{BB962C8B-B14F-4D97-AF65-F5344CB8AC3E}">
        <p14:creationId xmlns:p14="http://schemas.microsoft.com/office/powerpoint/2010/main" val="308920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F9F84-D1A4-4DC1-A322-73DD051460BC}" type="datetimeFigureOut">
              <a:rPr lang="en-US" smtClean="0"/>
              <a:t>4/1/2016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D0588-E1FC-44CA-99C7-E7CE6D23D497}" type="slidenum">
              <a:rPr lang="en-US" smtClean="0"/>
              <a:t>‹#›</a:t>
            </a:fld>
            <a:endParaRPr lang="en-US"/>
          </a:p>
        </p:txBody>
      </p:sp>
    </p:spTree>
    <p:extLst>
      <p:ext uri="{BB962C8B-B14F-4D97-AF65-F5344CB8AC3E}">
        <p14:creationId xmlns:p14="http://schemas.microsoft.com/office/powerpoint/2010/main" val="114110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mailto:info@ipm.owens-mino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ipm.owens-mino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1661922"/>
          </a:xfrm>
          <a:prstGeom prst="rect">
            <a:avLst/>
          </a:prstGeom>
        </p:spPr>
      </p:pic>
      <p:sp>
        <p:nvSpPr>
          <p:cNvPr id="5" name="Rectangle 4"/>
          <p:cNvSpPr/>
          <p:nvPr/>
        </p:nvSpPr>
        <p:spPr>
          <a:xfrm>
            <a:off x="2265218" y="3214880"/>
            <a:ext cx="8167256" cy="769441"/>
          </a:xfrm>
          <a:prstGeom prst="rect">
            <a:avLst/>
          </a:prstGeom>
          <a:solidFill>
            <a:schemeClr val="bg1">
              <a:lumMod val="95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400" b="1" i="0" u="none" strike="noStrike" baseline="0" dirty="0" smtClean="0">
                <a:ln>
                  <a:solidFill>
                    <a:schemeClr val="tx1">
                      <a:lumMod val="95000"/>
                      <a:lumOff val="5000"/>
                    </a:schemeClr>
                  </a:solidFill>
                </a:ln>
                <a:solidFill>
                  <a:srgbClr val="808000"/>
                </a:solidFill>
                <a:latin typeface="Calibri-Bold"/>
              </a:rPr>
              <a:t>Vendor Training Overview</a:t>
            </a:r>
            <a:endParaRPr lang="en-US" dirty="0">
              <a:ln>
                <a:solidFill>
                  <a:schemeClr val="tx1">
                    <a:lumMod val="95000"/>
                    <a:lumOff val="5000"/>
                  </a:schemeClr>
                </a:solidFill>
              </a:ln>
            </a:endParaRPr>
          </a:p>
        </p:txBody>
      </p:sp>
    </p:spTree>
    <p:extLst>
      <p:ext uri="{BB962C8B-B14F-4D97-AF65-F5344CB8AC3E}">
        <p14:creationId xmlns:p14="http://schemas.microsoft.com/office/powerpoint/2010/main" val="306761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852" t="12287" r="2434" b="4913"/>
          <a:stretch/>
        </p:blipFill>
        <p:spPr>
          <a:xfrm>
            <a:off x="0" y="1059873"/>
            <a:ext cx="12191999" cy="579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83127" y="-176645"/>
            <a:ext cx="12388968" cy="1236518"/>
          </a:xfrm>
          <a:prstGeom prst="rect">
            <a:avLst/>
          </a:prstGeom>
        </p:spPr>
      </p:pic>
      <p:sp>
        <p:nvSpPr>
          <p:cNvPr id="7" name="TextBox 6"/>
          <p:cNvSpPr txBox="1"/>
          <p:nvPr/>
        </p:nvSpPr>
        <p:spPr>
          <a:xfrm>
            <a:off x="8053330" y="2633031"/>
            <a:ext cx="3668617" cy="230832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smtClean="0"/>
              <a:t>If </a:t>
            </a:r>
            <a:r>
              <a:rPr lang="en-US" dirty="0" smtClean="0"/>
              <a:t>present, the </a:t>
            </a:r>
            <a:r>
              <a:rPr lang="en-US" b="1" dirty="0" smtClean="0"/>
              <a:t>Accession No. </a:t>
            </a:r>
            <a:r>
              <a:rPr lang="en-US" dirty="0" smtClean="0"/>
              <a:t>field is an additional field for patient information. The exact placement  of patient criteria in these fields will be listed by Hospital under “instructions”. Once you have populated all the required information, click “Save”. </a:t>
            </a:r>
            <a:endParaRPr lang="en-US" dirty="0"/>
          </a:p>
        </p:txBody>
      </p:sp>
      <p:sp>
        <p:nvSpPr>
          <p:cNvPr id="12" name="Right Arrow 11"/>
          <p:cNvSpPr/>
          <p:nvPr/>
        </p:nvSpPr>
        <p:spPr>
          <a:xfrm rot="11816203">
            <a:off x="4414807" y="5385772"/>
            <a:ext cx="551912" cy="5638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703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32" t="7658" r="2108" b="4735"/>
          <a:stretch/>
        </p:blipFill>
        <p:spPr>
          <a:xfrm>
            <a:off x="0" y="1059873"/>
            <a:ext cx="12192000" cy="5786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3127" y="-176645"/>
            <a:ext cx="12388968" cy="1236518"/>
          </a:xfrm>
          <a:prstGeom prst="rect">
            <a:avLst/>
          </a:prstGeom>
        </p:spPr>
      </p:pic>
      <p:sp>
        <p:nvSpPr>
          <p:cNvPr id="6" name="TextBox 5"/>
          <p:cNvSpPr txBox="1"/>
          <p:nvPr/>
        </p:nvSpPr>
        <p:spPr>
          <a:xfrm>
            <a:off x="8458200" y="1520191"/>
            <a:ext cx="3154680" cy="3139321"/>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u="sng" dirty="0" smtClean="0"/>
              <a:t>Adding Product to the PO Requisition</a:t>
            </a:r>
          </a:p>
          <a:p>
            <a:r>
              <a:rPr lang="en-US" dirty="0" smtClean="0"/>
              <a:t>After the basic case information has been entered, you can add products that were utilized during the case. In the lower left corner, you will notice a product </a:t>
            </a:r>
            <a:r>
              <a:rPr lang="en-US" b="1" dirty="0" smtClean="0"/>
              <a:t>Search </a:t>
            </a:r>
            <a:r>
              <a:rPr lang="en-US" dirty="0" smtClean="0"/>
              <a:t>box. Simply enter the catalog number of the first product that was used and then click </a:t>
            </a:r>
            <a:r>
              <a:rPr lang="en-US" b="1" dirty="0" smtClean="0"/>
              <a:t>Search.</a:t>
            </a:r>
            <a:endParaRPr lang="en-US" dirty="0"/>
          </a:p>
        </p:txBody>
      </p:sp>
    </p:spTree>
    <p:extLst>
      <p:ext uri="{BB962C8B-B14F-4D97-AF65-F5344CB8AC3E}">
        <p14:creationId xmlns:p14="http://schemas.microsoft.com/office/powerpoint/2010/main" val="23860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90" t="6556" r="1963" b="18999"/>
          <a:stretch/>
        </p:blipFill>
        <p:spPr>
          <a:xfrm>
            <a:off x="0" y="1059873"/>
            <a:ext cx="12192000" cy="579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3127" y="-176645"/>
            <a:ext cx="12388968" cy="1236518"/>
          </a:xfrm>
          <a:prstGeom prst="rect">
            <a:avLst/>
          </a:prstGeom>
        </p:spPr>
      </p:pic>
    </p:spTree>
    <p:extLst>
      <p:ext uri="{BB962C8B-B14F-4D97-AF65-F5344CB8AC3E}">
        <p14:creationId xmlns:p14="http://schemas.microsoft.com/office/powerpoint/2010/main" val="3723858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05" t="8826" r="1565" b="4767"/>
          <a:stretch/>
        </p:blipFill>
        <p:spPr>
          <a:xfrm>
            <a:off x="1" y="1059873"/>
            <a:ext cx="12192000" cy="579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3127" y="-176645"/>
            <a:ext cx="12388968" cy="1236518"/>
          </a:xfrm>
          <a:prstGeom prst="rect">
            <a:avLst/>
          </a:prstGeom>
        </p:spPr>
      </p:pic>
      <p:sp>
        <p:nvSpPr>
          <p:cNvPr id="6" name="TextBox 5"/>
          <p:cNvSpPr txBox="1"/>
          <p:nvPr/>
        </p:nvSpPr>
        <p:spPr>
          <a:xfrm>
            <a:off x="8949690" y="1528146"/>
            <a:ext cx="2743200" cy="2031325"/>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smtClean="0"/>
              <a:t>The </a:t>
            </a:r>
            <a:r>
              <a:rPr lang="en-US" b="1" u="sng" dirty="0" smtClean="0"/>
              <a:t>Edit Item </a:t>
            </a:r>
            <a:r>
              <a:rPr lang="en-US" dirty="0" smtClean="0"/>
              <a:t>window is for entering product specific information. </a:t>
            </a:r>
            <a:endParaRPr lang="en-US" dirty="0" smtClean="0"/>
          </a:p>
          <a:p>
            <a:r>
              <a:rPr lang="en-US" dirty="0" smtClean="0"/>
              <a:t>When </a:t>
            </a:r>
            <a:r>
              <a:rPr lang="en-US" dirty="0" smtClean="0"/>
              <a:t>finished, click </a:t>
            </a:r>
            <a:r>
              <a:rPr lang="en-US" b="1" i="1" dirty="0" smtClean="0"/>
              <a:t>Save </a:t>
            </a:r>
            <a:r>
              <a:rPr lang="en-US" dirty="0" smtClean="0"/>
              <a:t>to add the product. Continue adding each product until finished. </a:t>
            </a:r>
            <a:endParaRPr lang="en-US" dirty="0"/>
          </a:p>
        </p:txBody>
      </p:sp>
      <p:sp>
        <p:nvSpPr>
          <p:cNvPr id="7" name="TextBox 6"/>
          <p:cNvSpPr txBox="1"/>
          <p:nvPr/>
        </p:nvSpPr>
        <p:spPr>
          <a:xfrm>
            <a:off x="2503170" y="5580819"/>
            <a:ext cx="6986270" cy="120032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solidFill>
                  <a:srgbClr val="FF0000"/>
                </a:solidFill>
              </a:rPr>
              <a:t>NOTICE</a:t>
            </a:r>
            <a:r>
              <a:rPr lang="en-US" b="1" dirty="0" smtClean="0"/>
              <a:t>: </a:t>
            </a:r>
            <a:r>
              <a:rPr lang="en-US" dirty="0" smtClean="0"/>
              <a:t>If a product was part of a Trial, it was Wasted or Opened and not used, or the product was explanted (In &amp; Out), use the appropriate check box to denote the circumstance. For these items, your contract may call for a reduced rate to be applied. </a:t>
            </a:r>
            <a:endParaRPr lang="en-US" b="1" dirty="0"/>
          </a:p>
        </p:txBody>
      </p:sp>
    </p:spTree>
    <p:extLst>
      <p:ext uri="{BB962C8B-B14F-4D97-AF65-F5344CB8AC3E}">
        <p14:creationId xmlns:p14="http://schemas.microsoft.com/office/powerpoint/2010/main" val="3294374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36" t="7955" r="1918" b="4925"/>
          <a:stretch/>
        </p:blipFill>
        <p:spPr>
          <a:xfrm>
            <a:off x="0" y="1059872"/>
            <a:ext cx="12192000" cy="5798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3127" y="-176645"/>
            <a:ext cx="12388968" cy="1236518"/>
          </a:xfrm>
          <a:prstGeom prst="rect">
            <a:avLst/>
          </a:prstGeom>
        </p:spPr>
      </p:pic>
    </p:spTree>
    <p:extLst>
      <p:ext uri="{BB962C8B-B14F-4D97-AF65-F5344CB8AC3E}">
        <p14:creationId xmlns:p14="http://schemas.microsoft.com/office/powerpoint/2010/main" val="723002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17" t="6471" r="2230" b="5407"/>
          <a:stretch/>
        </p:blipFill>
        <p:spPr>
          <a:xfrm>
            <a:off x="0" y="1059873"/>
            <a:ext cx="12192000" cy="5742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3127" y="-176645"/>
            <a:ext cx="12388968" cy="1236518"/>
          </a:xfrm>
          <a:prstGeom prst="rect">
            <a:avLst/>
          </a:prstGeom>
        </p:spPr>
      </p:pic>
      <p:sp>
        <p:nvSpPr>
          <p:cNvPr id="6" name="Oval 5"/>
          <p:cNvSpPr/>
          <p:nvPr/>
        </p:nvSpPr>
        <p:spPr>
          <a:xfrm>
            <a:off x="1040130" y="6126480"/>
            <a:ext cx="1748790" cy="56007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771650" y="5143500"/>
            <a:ext cx="297180" cy="90297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67300" y="4206240"/>
            <a:ext cx="4846320" cy="230832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u="sng" dirty="0" smtClean="0"/>
              <a:t>Applying a </a:t>
            </a:r>
            <a:r>
              <a:rPr lang="en-US" b="1" u="sng" dirty="0" smtClean="0"/>
              <a:t>Capitation</a:t>
            </a:r>
            <a:endParaRPr lang="en-US" dirty="0" smtClean="0"/>
          </a:p>
          <a:p>
            <a:r>
              <a:rPr lang="en-US" dirty="0" smtClean="0"/>
              <a:t>IPM allows you to apply a Capitation for the products that qualify. Simply select the product in the </a:t>
            </a:r>
            <a:r>
              <a:rPr lang="en-US" b="1" dirty="0" smtClean="0"/>
              <a:t>Cap Select </a:t>
            </a:r>
            <a:r>
              <a:rPr lang="en-US" dirty="0" smtClean="0"/>
              <a:t>column and click on </a:t>
            </a:r>
            <a:r>
              <a:rPr lang="en-US" b="1" dirty="0" smtClean="0"/>
              <a:t>Calculate as a Capitation. </a:t>
            </a:r>
            <a:r>
              <a:rPr lang="en-US" dirty="0" smtClean="0"/>
              <a:t>You will be able to apply the capitation on these products. Continue by now adding other products that might be outside the capitation. </a:t>
            </a:r>
            <a:endParaRPr lang="en-US" dirty="0"/>
          </a:p>
        </p:txBody>
      </p:sp>
      <p:sp>
        <p:nvSpPr>
          <p:cNvPr id="9" name="Down Arrow 8"/>
          <p:cNvSpPr/>
          <p:nvPr/>
        </p:nvSpPr>
        <p:spPr>
          <a:xfrm>
            <a:off x="251460" y="2937510"/>
            <a:ext cx="251460" cy="7543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753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94" t="7042" r="1925" b="4829"/>
          <a:stretch/>
        </p:blipFill>
        <p:spPr>
          <a:xfrm>
            <a:off x="1" y="1059873"/>
            <a:ext cx="12192000" cy="579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3127" y="-176645"/>
            <a:ext cx="12388968" cy="1236518"/>
          </a:xfrm>
          <a:prstGeom prst="rect">
            <a:avLst/>
          </a:prstGeom>
        </p:spPr>
      </p:pic>
      <p:sp>
        <p:nvSpPr>
          <p:cNvPr id="6" name="Oval 5"/>
          <p:cNvSpPr/>
          <p:nvPr/>
        </p:nvSpPr>
        <p:spPr>
          <a:xfrm>
            <a:off x="6949440" y="1885950"/>
            <a:ext cx="2125980" cy="16916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8596787" y="2367438"/>
            <a:ext cx="274321" cy="2943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512615" y="2051595"/>
            <a:ext cx="2011680" cy="120032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t> To complete the </a:t>
            </a:r>
            <a:r>
              <a:rPr lang="en-US" b="1" u="sng" dirty="0" smtClean="0"/>
              <a:t>PO Requisition, </a:t>
            </a:r>
            <a:r>
              <a:rPr lang="en-US" b="1" dirty="0" smtClean="0"/>
              <a:t>click </a:t>
            </a:r>
            <a:r>
              <a:rPr lang="en-US" b="1" i="1" dirty="0" smtClean="0"/>
              <a:t>“Submit for Approval” </a:t>
            </a:r>
            <a:r>
              <a:rPr lang="en-US" b="1" dirty="0" smtClean="0"/>
              <a:t>button. </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2003711425"/>
              </p:ext>
            </p:extLst>
          </p:nvPr>
        </p:nvGraphicFramePr>
        <p:xfrm>
          <a:off x="711466" y="2103563"/>
          <a:ext cx="6133472" cy="4192735"/>
        </p:xfrm>
        <a:graphic>
          <a:graphicData uri="http://schemas.openxmlformats.org/drawingml/2006/table">
            <a:tbl>
              <a:tblPr firstRow="1" bandRow="1">
                <a:tableStyleId>{5C22544A-7EE6-4342-B048-85BDC9FD1C3A}</a:tableStyleId>
              </a:tblPr>
              <a:tblGrid>
                <a:gridCol w="1925335"/>
                <a:gridCol w="4208137"/>
              </a:tblGrid>
              <a:tr h="413215">
                <a:tc gridSpan="2">
                  <a:txBody>
                    <a:bodyPr/>
                    <a:lstStyle/>
                    <a:p>
                      <a:pPr algn="ctr"/>
                      <a:r>
                        <a:rPr lang="en-US" u="sng" dirty="0" smtClean="0">
                          <a:solidFill>
                            <a:schemeClr val="tx1"/>
                          </a:solidFill>
                        </a:rPr>
                        <a:t>The</a:t>
                      </a:r>
                      <a:r>
                        <a:rPr lang="en-US" u="sng" baseline="0" dirty="0" smtClean="0">
                          <a:solidFill>
                            <a:schemeClr val="tx1"/>
                          </a:solidFill>
                        </a:rPr>
                        <a:t> </a:t>
                      </a:r>
                      <a:r>
                        <a:rPr lang="en-US" b="1" u="sng" baseline="0" dirty="0" smtClean="0">
                          <a:solidFill>
                            <a:schemeClr val="tx1"/>
                          </a:solidFill>
                        </a:rPr>
                        <a:t>Buttons</a:t>
                      </a:r>
                      <a:r>
                        <a:rPr lang="en-US" u="sng" baseline="0" dirty="0" smtClean="0">
                          <a:solidFill>
                            <a:schemeClr val="tx1"/>
                          </a:solidFill>
                        </a:rPr>
                        <a:t> perform the following functions: </a:t>
                      </a:r>
                      <a:endParaRPr lang="en-US" u="sng" dirty="0">
                        <a:solidFill>
                          <a:schemeClr val="tx1"/>
                        </a:solidFill>
                      </a:endParaRPr>
                    </a:p>
                  </a:txBody>
                  <a:tcPr>
                    <a:solidFill>
                      <a:schemeClr val="accent6">
                        <a:lumMod val="40000"/>
                        <a:lumOff val="60000"/>
                      </a:schemeClr>
                    </a:solidFill>
                  </a:tcPr>
                </a:tc>
                <a:tc hMerge="1">
                  <a:txBody>
                    <a:bodyPr/>
                    <a:lstStyle/>
                    <a:p>
                      <a:endParaRPr lang="en-US" dirty="0"/>
                    </a:p>
                  </a:txBody>
                  <a:tcPr/>
                </a:tc>
              </a:tr>
              <a:tr h="555129">
                <a:tc>
                  <a:txBody>
                    <a:bodyPr/>
                    <a:lstStyle/>
                    <a:p>
                      <a:pPr algn="ctr"/>
                      <a:r>
                        <a:rPr lang="en-US" b="1" dirty="0" smtClean="0"/>
                        <a:t>Save</a:t>
                      </a:r>
                      <a:endParaRPr lang="en-US" b="1" dirty="0"/>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Preserves your work as a draft but does not move the PO into the approval workflow </a:t>
                      </a:r>
                    </a:p>
                  </a:txBody>
                  <a:tcPr>
                    <a:solidFill>
                      <a:schemeClr val="accent6">
                        <a:lumMod val="20000"/>
                        <a:lumOff val="80000"/>
                      </a:schemeClr>
                    </a:solidFill>
                  </a:tcPr>
                </a:tc>
              </a:tr>
              <a:tr h="788867">
                <a:tc>
                  <a:txBody>
                    <a:bodyPr/>
                    <a:lstStyle/>
                    <a:p>
                      <a:pPr algn="ctr"/>
                      <a:r>
                        <a:rPr lang="en-US" b="1" dirty="0" smtClean="0"/>
                        <a:t>Submit</a:t>
                      </a:r>
                      <a:r>
                        <a:rPr lang="en-US" b="1" baseline="0" dirty="0" smtClean="0"/>
                        <a:t> for Approval </a:t>
                      </a:r>
                      <a:endParaRPr lang="en-US" b="1" dirty="0"/>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Moves the PO Requisition into the approval process by sending an email to the first hospital approver for review. </a:t>
                      </a:r>
                    </a:p>
                  </a:txBody>
                  <a:tcPr>
                    <a:solidFill>
                      <a:schemeClr val="accent6">
                        <a:lumMod val="20000"/>
                        <a:lumOff val="80000"/>
                      </a:schemeClr>
                    </a:solidFill>
                  </a:tcPr>
                </a:tc>
              </a:tr>
              <a:tr h="1490083">
                <a:tc>
                  <a:txBody>
                    <a:bodyPr/>
                    <a:lstStyle/>
                    <a:p>
                      <a:pPr algn="ctr"/>
                      <a:r>
                        <a:rPr lang="en-US" b="1" dirty="0" smtClean="0"/>
                        <a:t>Submit for Clarification</a:t>
                      </a:r>
                      <a:endParaRPr lang="en-US" b="1" dirty="0"/>
                    </a:p>
                  </a:txBody>
                  <a:tcPr>
                    <a:solidFill>
                      <a:schemeClr val="accent6">
                        <a:lumMod val="20000"/>
                        <a:lumOff val="80000"/>
                      </a:schemeClr>
                    </a:solidFill>
                  </a:tcPr>
                </a:tc>
                <a:tc>
                  <a:txBody>
                    <a:bodyPr/>
                    <a:lstStyle/>
                    <a:p>
                      <a:r>
                        <a:rPr lang="en-US" sz="1600" dirty="0" smtClean="0"/>
                        <a:t>Allows you to submit the PO for further clarification on PO Requisition without moving it into the approval process. You are abled to enter an individual's email address along with attaching a note to outline what needs clarification. </a:t>
                      </a:r>
                      <a:endParaRPr lang="en-US" sz="1600" dirty="0"/>
                    </a:p>
                  </a:txBody>
                  <a:tcPr>
                    <a:solidFill>
                      <a:schemeClr val="accent6">
                        <a:lumMod val="20000"/>
                        <a:lumOff val="80000"/>
                      </a:schemeClr>
                    </a:solidFill>
                  </a:tcPr>
                </a:tc>
              </a:tr>
              <a:tr h="796551">
                <a:tc>
                  <a:txBody>
                    <a:bodyPr/>
                    <a:lstStyle/>
                    <a:p>
                      <a:pPr algn="ctr"/>
                      <a:r>
                        <a:rPr lang="en-US" b="1" dirty="0" smtClean="0"/>
                        <a:t>Delete</a:t>
                      </a:r>
                      <a:endParaRPr lang="en-US" b="1" dirty="0"/>
                    </a:p>
                  </a:txBody>
                  <a:tcPr>
                    <a:solidFill>
                      <a:schemeClr val="accent6">
                        <a:lumMod val="20000"/>
                        <a:lumOff val="80000"/>
                      </a:schemeClr>
                    </a:solidFill>
                  </a:tcPr>
                </a:tc>
                <a:tc>
                  <a:txBody>
                    <a:bodyPr/>
                    <a:lstStyle/>
                    <a:p>
                      <a:r>
                        <a:rPr lang="en-US" sz="1600" dirty="0" smtClean="0"/>
                        <a:t>Removes the PO from IPM. There is no way to retrieve a deleted PO. You must recreate a new PO requisition if the Delete button is </a:t>
                      </a:r>
                      <a:r>
                        <a:rPr lang="en-US" sz="1600" dirty="0" smtClean="0"/>
                        <a:t>used.</a:t>
                      </a:r>
                      <a:endParaRPr lang="en-US" sz="1600" dirty="0"/>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79807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127" y="-176645"/>
            <a:ext cx="12388968" cy="1236518"/>
          </a:xfrm>
          <a:prstGeom prst="rect">
            <a:avLst/>
          </a:prstGeom>
        </p:spPr>
      </p:pic>
      <p:pic>
        <p:nvPicPr>
          <p:cNvPr id="5" name="Picture 4"/>
          <p:cNvPicPr>
            <a:picLocks noChangeAspect="1"/>
          </p:cNvPicPr>
          <p:nvPr/>
        </p:nvPicPr>
        <p:blipFill rotWithShape="1">
          <a:blip r:embed="rId3"/>
          <a:srcRect l="1265" t="7265" r="2360" b="6654"/>
          <a:stretch/>
        </p:blipFill>
        <p:spPr>
          <a:xfrm>
            <a:off x="-83127" y="1059872"/>
            <a:ext cx="12275127" cy="579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155855" y="3176738"/>
            <a:ext cx="6073306" cy="230832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smtClean="0"/>
              <a:t> Once the Hospital has generated a PO Number, you will get an e-mail notification with that information. You can also see the PO Number displayed on the </a:t>
            </a:r>
            <a:r>
              <a:rPr lang="en-US" dirty="0" err="1" smtClean="0"/>
              <a:t>req</a:t>
            </a:r>
            <a:r>
              <a:rPr lang="en-US" dirty="0" smtClean="0"/>
              <a:t> in IPM. </a:t>
            </a:r>
            <a:endParaRPr lang="en-US" dirty="0" smtClean="0">
              <a:solidFill>
                <a:schemeClr val="accent6">
                  <a:lumMod val="20000"/>
                  <a:lumOff val="80000"/>
                </a:schemeClr>
              </a:solidFill>
            </a:endParaRPr>
          </a:p>
          <a:p>
            <a:r>
              <a:rPr lang="en-US" dirty="0" smtClean="0"/>
              <a:t>If needed, a Vendor Roll-up view of all Reps using Implant Purchase Management is available. </a:t>
            </a:r>
          </a:p>
          <a:p>
            <a:r>
              <a:rPr lang="en-US" dirty="0"/>
              <a:t>*</a:t>
            </a:r>
            <a:r>
              <a:rPr lang="en-US" dirty="0" smtClean="0"/>
              <a:t>Contact IPM support at </a:t>
            </a:r>
            <a:r>
              <a:rPr lang="en-US" dirty="0" smtClean="0">
                <a:hlinkClick r:id="rId4"/>
              </a:rPr>
              <a:t>info@ipm.owens-minor.com</a:t>
            </a:r>
            <a:r>
              <a:rPr lang="en-US" dirty="0" smtClean="0"/>
              <a:t> for more information &amp; training on this Vendor Customer Service Rep feature. </a:t>
            </a:r>
            <a:endParaRPr lang="en-US" dirty="0"/>
          </a:p>
        </p:txBody>
      </p:sp>
    </p:spTree>
    <p:extLst>
      <p:ext uri="{BB962C8B-B14F-4D97-AF65-F5344CB8AC3E}">
        <p14:creationId xmlns:p14="http://schemas.microsoft.com/office/powerpoint/2010/main" val="2985643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1999" cy="1855109"/>
          </a:xfrm>
          <a:prstGeom prst="rect">
            <a:avLst/>
          </a:prstGeom>
        </p:spPr>
      </p:pic>
      <p:pic>
        <p:nvPicPr>
          <p:cNvPr id="6" name="Picture 5"/>
          <p:cNvPicPr>
            <a:picLocks noChangeAspect="1"/>
          </p:cNvPicPr>
          <p:nvPr/>
        </p:nvPicPr>
        <p:blipFill rotWithShape="1">
          <a:blip r:embed="rId3"/>
          <a:srcRect l="25767" t="6776" r="26930" b="23271"/>
          <a:stretch/>
        </p:blipFill>
        <p:spPr>
          <a:xfrm>
            <a:off x="2994191" y="1640175"/>
            <a:ext cx="6203615" cy="50846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81553" y="3028322"/>
            <a:ext cx="2526565" cy="175432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Welcome to IPM</a:t>
            </a:r>
          </a:p>
          <a:p>
            <a:endParaRPr lang="en-US" b="1" dirty="0" smtClean="0"/>
          </a:p>
          <a:p>
            <a:r>
              <a:rPr lang="en-US" dirty="0" smtClean="0"/>
              <a:t>Login into IPM by accessing the URL </a:t>
            </a:r>
            <a:r>
              <a:rPr lang="en-US" dirty="0" smtClean="0">
                <a:hlinkClick r:id="rId4"/>
              </a:rPr>
              <a:t>https://ipm.owens-minor.com/</a:t>
            </a:r>
            <a:r>
              <a:rPr lang="en-US" dirty="0" smtClean="0"/>
              <a:t>. </a:t>
            </a:r>
            <a:endParaRPr lang="en-US" dirty="0"/>
          </a:p>
        </p:txBody>
      </p:sp>
      <p:sp>
        <p:nvSpPr>
          <p:cNvPr id="9" name="Rectangle 8"/>
          <p:cNvSpPr/>
          <p:nvPr/>
        </p:nvSpPr>
        <p:spPr>
          <a:xfrm>
            <a:off x="9673130" y="3028322"/>
            <a:ext cx="2043545" cy="230832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t>Each vendor is given their own unique username and password. Once the information is entered, click “Login”. </a:t>
            </a:r>
            <a:endParaRPr lang="en-US" dirty="0"/>
          </a:p>
        </p:txBody>
      </p:sp>
    </p:spTree>
    <p:extLst>
      <p:ext uri="{BB962C8B-B14F-4D97-AF65-F5344CB8AC3E}">
        <p14:creationId xmlns:p14="http://schemas.microsoft.com/office/powerpoint/2010/main" val="152974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3127" y="-176645"/>
            <a:ext cx="12311495" cy="1236518"/>
          </a:xfrm>
          <a:prstGeom prst="rect">
            <a:avLst/>
          </a:prstGeom>
        </p:spPr>
      </p:pic>
      <p:pic>
        <p:nvPicPr>
          <p:cNvPr id="6" name="Picture 5"/>
          <p:cNvPicPr>
            <a:picLocks noChangeAspect="1"/>
          </p:cNvPicPr>
          <p:nvPr/>
        </p:nvPicPr>
        <p:blipFill rotWithShape="1">
          <a:blip r:embed="rId3"/>
          <a:srcRect l="1042" t="17702" r="2386" b="4463"/>
          <a:stretch/>
        </p:blipFill>
        <p:spPr>
          <a:xfrm>
            <a:off x="0" y="1059873"/>
            <a:ext cx="12192000" cy="579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220585" y="2058617"/>
            <a:ext cx="6614659" cy="175432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Once logged in, you are directed to the </a:t>
            </a:r>
            <a:r>
              <a:rPr lang="en-US" b="1" u="sng" dirty="0" smtClean="0"/>
              <a:t>Overview of Bill-Only PO Activity</a:t>
            </a:r>
            <a:r>
              <a:rPr lang="en-US" dirty="0" smtClean="0"/>
              <a:t> which shows all pending and completed PO requests for your login ID. </a:t>
            </a:r>
          </a:p>
          <a:p>
            <a:r>
              <a:rPr lang="en-US" dirty="0" smtClean="0"/>
              <a:t>To </a:t>
            </a:r>
            <a:r>
              <a:rPr lang="en-US" dirty="0" smtClean="0"/>
              <a:t>filter your </a:t>
            </a:r>
            <a:r>
              <a:rPr lang="en-US" dirty="0" smtClean="0"/>
              <a:t>transactions, you can use the drop down menus in the upper left to dictate the date range and hospital that you would like to view. Each column heading can be sorted. </a:t>
            </a:r>
            <a:endParaRPr lang="en-US" dirty="0"/>
          </a:p>
        </p:txBody>
      </p:sp>
    </p:spTree>
    <p:extLst>
      <p:ext uri="{BB962C8B-B14F-4D97-AF65-F5344CB8AC3E}">
        <p14:creationId xmlns:p14="http://schemas.microsoft.com/office/powerpoint/2010/main" val="263525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127" y="-176645"/>
            <a:ext cx="12311495" cy="1236518"/>
          </a:xfrm>
          <a:prstGeom prst="rect">
            <a:avLst/>
          </a:prstGeom>
        </p:spPr>
      </p:pic>
      <p:pic>
        <p:nvPicPr>
          <p:cNvPr id="8" name="Picture 7"/>
          <p:cNvPicPr>
            <a:picLocks noChangeAspect="1"/>
          </p:cNvPicPr>
          <p:nvPr/>
        </p:nvPicPr>
        <p:blipFill rotWithShape="1">
          <a:blip r:embed="rId3"/>
          <a:srcRect l="1192" t="7532" r="2186" b="4719"/>
          <a:stretch/>
        </p:blipFill>
        <p:spPr>
          <a:xfrm>
            <a:off x="0" y="1059873"/>
            <a:ext cx="12192000" cy="5931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321147" y="2640805"/>
            <a:ext cx="6356732" cy="92333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first step is to create a new </a:t>
            </a:r>
            <a:r>
              <a:rPr lang="en-US" b="1" u="sng" dirty="0" smtClean="0"/>
              <a:t>PO Requisition For Products. </a:t>
            </a:r>
            <a:endParaRPr lang="en-US" dirty="0" smtClean="0"/>
          </a:p>
          <a:p>
            <a:r>
              <a:rPr lang="en-US" dirty="0" smtClean="0"/>
              <a:t>This is started underneath the PO Request Menu by selecting </a:t>
            </a:r>
            <a:r>
              <a:rPr lang="en-US" b="1" dirty="0" smtClean="0"/>
              <a:t>Create PO. </a:t>
            </a:r>
            <a:endParaRPr lang="en-US" dirty="0"/>
          </a:p>
        </p:txBody>
      </p:sp>
    </p:spTree>
    <p:extLst>
      <p:ext uri="{BB962C8B-B14F-4D97-AF65-F5344CB8AC3E}">
        <p14:creationId xmlns:p14="http://schemas.microsoft.com/office/powerpoint/2010/main" val="1948109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127" y="-176645"/>
            <a:ext cx="12388968" cy="1236518"/>
          </a:xfrm>
          <a:prstGeom prst="rect">
            <a:avLst/>
          </a:prstGeom>
        </p:spPr>
      </p:pic>
      <p:pic>
        <p:nvPicPr>
          <p:cNvPr id="5" name="Picture 4"/>
          <p:cNvPicPr>
            <a:picLocks noChangeAspect="1"/>
          </p:cNvPicPr>
          <p:nvPr/>
        </p:nvPicPr>
        <p:blipFill rotWithShape="1">
          <a:blip r:embed="rId3"/>
          <a:srcRect l="1623" t="8257" r="1121" b="11565"/>
          <a:stretch/>
        </p:blipFill>
        <p:spPr>
          <a:xfrm>
            <a:off x="44067" y="1123719"/>
            <a:ext cx="12163598" cy="5640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512767" y="3359020"/>
            <a:ext cx="5206482" cy="230832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smtClean="0"/>
              <a:t>You have started a new </a:t>
            </a:r>
            <a:r>
              <a:rPr lang="en-US" b="1" u="sng" dirty="0" smtClean="0"/>
              <a:t>PO Requisition For Products page.</a:t>
            </a:r>
            <a:r>
              <a:rPr lang="en-US" dirty="0" smtClean="0"/>
              <a:t> </a:t>
            </a:r>
          </a:p>
          <a:p>
            <a:r>
              <a:rPr lang="en-US" dirty="0" smtClean="0"/>
              <a:t>Here you will input basic information about the case. Use the drop down menus to populate the appropriate fields. </a:t>
            </a:r>
          </a:p>
          <a:p>
            <a:r>
              <a:rPr lang="en-US" dirty="0" smtClean="0"/>
              <a:t>You will notice a lock icon next to the drop down menus.        If you click on the icon, it will default to the selection each time you log into IPM. </a:t>
            </a:r>
            <a:endParaRPr lang="en-US" dirty="0"/>
          </a:p>
        </p:txBody>
      </p:sp>
      <p:pic>
        <p:nvPicPr>
          <p:cNvPr id="8" name="Picture 7"/>
          <p:cNvPicPr>
            <a:picLocks noChangeAspect="1"/>
          </p:cNvPicPr>
          <p:nvPr/>
        </p:nvPicPr>
        <p:blipFill>
          <a:blip r:embed="rId4"/>
          <a:stretch>
            <a:fillRect/>
          </a:stretch>
        </p:blipFill>
        <p:spPr>
          <a:xfrm>
            <a:off x="7314974" y="5005904"/>
            <a:ext cx="343495" cy="343495"/>
          </a:xfrm>
          <a:prstGeom prst="rect">
            <a:avLst/>
          </a:prstGeom>
        </p:spPr>
      </p:pic>
    </p:spTree>
    <p:extLst>
      <p:ext uri="{BB962C8B-B14F-4D97-AF65-F5344CB8AC3E}">
        <p14:creationId xmlns:p14="http://schemas.microsoft.com/office/powerpoint/2010/main" val="14021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127" y="-176645"/>
            <a:ext cx="12388968" cy="1236518"/>
          </a:xfrm>
          <a:prstGeom prst="rect">
            <a:avLst/>
          </a:prstGeom>
        </p:spPr>
      </p:pic>
      <p:pic>
        <p:nvPicPr>
          <p:cNvPr id="5" name="Picture 4"/>
          <p:cNvPicPr>
            <a:picLocks noChangeAspect="1"/>
          </p:cNvPicPr>
          <p:nvPr/>
        </p:nvPicPr>
        <p:blipFill rotWithShape="1">
          <a:blip r:embed="rId3"/>
          <a:srcRect l="1451" t="7944" r="806" b="11832"/>
          <a:stretch/>
        </p:blipFill>
        <p:spPr>
          <a:xfrm>
            <a:off x="41350" y="1189823"/>
            <a:ext cx="12150650" cy="5668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Elbow Connector 6"/>
          <p:cNvCxnSpPr/>
          <p:nvPr/>
        </p:nvCxnSpPr>
        <p:spPr>
          <a:xfrm rot="10800000" flipV="1">
            <a:off x="8692312" y="3227285"/>
            <a:ext cx="1167786" cy="384334"/>
          </a:xfrm>
          <a:prstGeom prst="bentConnector3">
            <a:avLst>
              <a:gd name="adj1" fmla="val 50000"/>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993438" y="1288975"/>
            <a:ext cx="2897436" cy="2031325"/>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smtClean="0"/>
              <a:t>Select the Hospital</a:t>
            </a:r>
            <a:r>
              <a:rPr lang="en-US" b="1" dirty="0" smtClean="0"/>
              <a:t>: </a:t>
            </a:r>
            <a:r>
              <a:rPr lang="en-US" dirty="0" smtClean="0"/>
              <a:t>field and special </a:t>
            </a:r>
            <a:r>
              <a:rPr lang="en-US" b="1" dirty="0" smtClean="0"/>
              <a:t>Instructions for the Vendor </a:t>
            </a:r>
            <a:r>
              <a:rPr lang="en-US" dirty="0" smtClean="0"/>
              <a:t>from the hospital are shown. These will help guide you through the process as well as give you additional information as needed. </a:t>
            </a:r>
            <a:endParaRPr lang="en-US" dirty="0"/>
          </a:p>
        </p:txBody>
      </p:sp>
    </p:spTree>
    <p:extLst>
      <p:ext uri="{BB962C8B-B14F-4D97-AF65-F5344CB8AC3E}">
        <p14:creationId xmlns:p14="http://schemas.microsoft.com/office/powerpoint/2010/main" val="212269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127" y="-176645"/>
            <a:ext cx="12388968" cy="1236518"/>
          </a:xfrm>
          <a:prstGeom prst="rect">
            <a:avLst/>
          </a:prstGeom>
        </p:spPr>
      </p:pic>
      <p:pic>
        <p:nvPicPr>
          <p:cNvPr id="8" name="Picture 7"/>
          <p:cNvPicPr>
            <a:picLocks noChangeAspect="1"/>
          </p:cNvPicPr>
          <p:nvPr/>
        </p:nvPicPr>
        <p:blipFill rotWithShape="1">
          <a:blip r:embed="rId3"/>
          <a:srcRect l="1565" t="7082" r="1303" b="7123"/>
          <a:stretch/>
        </p:blipFill>
        <p:spPr>
          <a:xfrm>
            <a:off x="0" y="1059874"/>
            <a:ext cx="12192000" cy="5829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408406" y="2258458"/>
            <a:ext cx="2489811" cy="369331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t>If the hospital has chosen to send their patient information to IPM, enter the MRN and hit ENTER/TAB or click SEARCH to look up the patient. </a:t>
            </a:r>
            <a:endParaRPr lang="en-US" dirty="0" smtClean="0"/>
          </a:p>
          <a:p>
            <a:r>
              <a:rPr lang="en-US" dirty="0" smtClean="0"/>
              <a:t>If </a:t>
            </a:r>
            <a:r>
              <a:rPr lang="en-US" dirty="0"/>
              <a:t>the patient is new, click </a:t>
            </a:r>
            <a:r>
              <a:rPr lang="en-US" dirty="0" smtClean="0"/>
              <a:t>“</a:t>
            </a:r>
            <a:r>
              <a:rPr lang="en-US" b="1" dirty="0" smtClean="0"/>
              <a:t>New Patient</a:t>
            </a:r>
            <a:r>
              <a:rPr lang="en-US" dirty="0" smtClean="0"/>
              <a:t>”.</a:t>
            </a:r>
            <a:r>
              <a:rPr lang="en-US" dirty="0"/>
              <a:t>  Otherwise, type in the MRN and Case Number as instructed</a:t>
            </a:r>
            <a:r>
              <a:rPr lang="en-US" dirty="0" smtClean="0"/>
              <a:t>.</a:t>
            </a:r>
            <a:endParaRPr lang="en-US" dirty="0"/>
          </a:p>
        </p:txBody>
      </p:sp>
      <p:cxnSp>
        <p:nvCxnSpPr>
          <p:cNvPr id="3" name="Straight Arrow Connector 2"/>
          <p:cNvCxnSpPr/>
          <p:nvPr/>
        </p:nvCxnSpPr>
        <p:spPr>
          <a:xfrm>
            <a:off x="1222872" y="5045725"/>
            <a:ext cx="457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264332" y="5394960"/>
            <a:ext cx="7402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134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127" y="-176645"/>
            <a:ext cx="12388968" cy="1236518"/>
          </a:xfrm>
          <a:prstGeom prst="rect">
            <a:avLst/>
          </a:prstGeom>
        </p:spPr>
      </p:pic>
      <p:pic>
        <p:nvPicPr>
          <p:cNvPr id="5" name="Picture 4"/>
          <p:cNvPicPr>
            <a:picLocks noChangeAspect="1"/>
          </p:cNvPicPr>
          <p:nvPr/>
        </p:nvPicPr>
        <p:blipFill rotWithShape="1">
          <a:blip r:embed="rId3"/>
          <a:srcRect l="1776" t="6850" r="1254" b="6397"/>
          <a:stretch/>
        </p:blipFill>
        <p:spPr>
          <a:xfrm>
            <a:off x="0" y="1059873"/>
            <a:ext cx="12218626" cy="5713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645705" y="2558884"/>
            <a:ext cx="2390661" cy="120032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smtClean="0"/>
              <a:t>The </a:t>
            </a:r>
            <a:r>
              <a:rPr lang="en-US" b="1" dirty="0" smtClean="0"/>
              <a:t>Edit Information </a:t>
            </a:r>
            <a:r>
              <a:rPr lang="en-US" dirty="0" smtClean="0"/>
              <a:t>pop-up screen allows you to add or verify the patient information. </a:t>
            </a:r>
            <a:endParaRPr lang="en-US" dirty="0"/>
          </a:p>
        </p:txBody>
      </p:sp>
    </p:spTree>
    <p:extLst>
      <p:ext uri="{BB962C8B-B14F-4D97-AF65-F5344CB8AC3E}">
        <p14:creationId xmlns:p14="http://schemas.microsoft.com/office/powerpoint/2010/main" val="759920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28" t="11933" r="2494" b="5018"/>
          <a:stretch/>
        </p:blipFill>
        <p:spPr>
          <a:xfrm>
            <a:off x="124007" y="1059872"/>
            <a:ext cx="11594936" cy="5649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83127" y="-176645"/>
            <a:ext cx="12388968" cy="1236518"/>
          </a:xfrm>
          <a:prstGeom prst="rect">
            <a:avLst/>
          </a:prstGeom>
        </p:spPr>
      </p:pic>
      <p:sp>
        <p:nvSpPr>
          <p:cNvPr id="6" name="TextBox 5"/>
          <p:cNvSpPr txBox="1"/>
          <p:nvPr/>
        </p:nvSpPr>
        <p:spPr>
          <a:xfrm>
            <a:off x="8218583" y="2390660"/>
            <a:ext cx="3198354" cy="230832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t>The Patient Case (sometimes used as the OR IS System Case Number) is entered in the </a:t>
            </a:r>
            <a:r>
              <a:rPr lang="en-US" b="1" dirty="0"/>
              <a:t>Patient No./Case No. </a:t>
            </a:r>
            <a:r>
              <a:rPr lang="en-US" dirty="0" smtClean="0"/>
              <a:t>field. This </a:t>
            </a:r>
            <a:r>
              <a:rPr lang="en-US" dirty="0"/>
              <a:t>might be auto-populated after selecting the patient if the hospital sent the patient information to IPM</a:t>
            </a:r>
            <a:endParaRPr lang="en-US" dirty="0"/>
          </a:p>
        </p:txBody>
      </p:sp>
    </p:spTree>
    <p:extLst>
      <p:ext uri="{BB962C8B-B14F-4D97-AF65-F5344CB8AC3E}">
        <p14:creationId xmlns:p14="http://schemas.microsoft.com/office/powerpoint/2010/main" val="1067902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767</Words>
  <Application>Microsoft Office PowerPoint</Application>
  <PresentationFormat>Widescreen</PresentationFormat>
  <Paragraphs>39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Calibri-Bold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Owens &amp; Minor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Ferguson, Leila</dc:creator>
  <cp:lastModifiedBy>Ferguson, Leila</cp:lastModifiedBy>
  <cp:revision>46</cp:revision>
  <dcterms:created xsi:type="dcterms:W3CDTF">2016-03-16T14:26:11Z</dcterms:created>
  <dcterms:modified xsi:type="dcterms:W3CDTF">2016-04-01T19:38:39Z</dcterms:modified>
</cp:coreProperties>
</file>